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371" r:id="rId3"/>
    <p:sldId id="378" r:id="rId4"/>
    <p:sldId id="360" r:id="rId5"/>
    <p:sldId id="262" r:id="rId6"/>
    <p:sldId id="268" r:id="rId7"/>
    <p:sldId id="352" r:id="rId8"/>
    <p:sldId id="361" r:id="rId9"/>
    <p:sldId id="362" r:id="rId10"/>
    <p:sldId id="364" r:id="rId11"/>
    <p:sldId id="363" r:id="rId12"/>
    <p:sldId id="365" r:id="rId13"/>
    <p:sldId id="366" r:id="rId14"/>
    <p:sldId id="367" r:id="rId15"/>
    <p:sldId id="368" r:id="rId16"/>
    <p:sldId id="369" r:id="rId17"/>
    <p:sldId id="373" r:id="rId18"/>
    <p:sldId id="257" r:id="rId19"/>
    <p:sldId id="258" r:id="rId20"/>
    <p:sldId id="374" r:id="rId21"/>
    <p:sldId id="260" r:id="rId22"/>
    <p:sldId id="261" r:id="rId23"/>
    <p:sldId id="375" r:id="rId24"/>
    <p:sldId id="263" r:id="rId25"/>
    <p:sldId id="264" r:id="rId26"/>
    <p:sldId id="265" r:id="rId27"/>
    <p:sldId id="266" r:id="rId28"/>
    <p:sldId id="267" r:id="rId29"/>
    <p:sldId id="376" r:id="rId30"/>
    <p:sldId id="269" r:id="rId31"/>
    <p:sldId id="377" r:id="rId32"/>
    <p:sldId id="354" r:id="rId33"/>
    <p:sldId id="351" r:id="rId34"/>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7F11620B-0B05-40B5-8697-951029030E27}">
          <p14:sldIdLst>
            <p14:sldId id="371"/>
            <p14:sldId id="378"/>
            <p14:sldId id="360"/>
            <p14:sldId id="262"/>
            <p14:sldId id="268"/>
            <p14:sldId id="352"/>
            <p14:sldId id="361"/>
            <p14:sldId id="362"/>
            <p14:sldId id="364"/>
            <p14:sldId id="363"/>
            <p14:sldId id="365"/>
            <p14:sldId id="366"/>
            <p14:sldId id="367"/>
            <p14:sldId id="368"/>
            <p14:sldId id="369"/>
            <p14:sldId id="373"/>
            <p14:sldId id="257"/>
            <p14:sldId id="258"/>
            <p14:sldId id="374"/>
            <p14:sldId id="260"/>
            <p14:sldId id="261"/>
            <p14:sldId id="375"/>
            <p14:sldId id="263"/>
            <p14:sldId id="264"/>
            <p14:sldId id="265"/>
            <p14:sldId id="266"/>
            <p14:sldId id="267"/>
            <p14:sldId id="376"/>
            <p14:sldId id="269"/>
            <p14:sldId id="377"/>
            <p14:sldId id="354"/>
            <p14:sldId id="351"/>
          </p14:sldIdLst>
        </p14:section>
      </p14:sectionLst>
    </p:ext>
    <p:ext uri="{EFAFB233-063F-42B5-8137-9DF3F51BA10A}">
      <p15:sldGuideLst xmlns:p15="http://schemas.microsoft.com/office/powerpoint/2012/main">
        <p15:guide id="1" orient="horz" pos="2387"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zo Isla" initials="RI" lastIdx="4" clrIdx="0">
    <p:extLst>
      <p:ext uri="{19B8F6BF-5375-455C-9EA6-DF929625EA0E}">
        <p15:presenceInfo xmlns:p15="http://schemas.microsoft.com/office/powerpoint/2012/main" userId="fdd380aa9d27266f" providerId="Windows Live"/>
      </p:ext>
    </p:extLst>
  </p:cmAuthor>
  <p:cmAuthor id="2" name="Rossembel Campos Zevallos" initials="RCZ" lastIdx="1" clrIdx="1">
    <p:extLst>
      <p:ext uri="{19B8F6BF-5375-455C-9EA6-DF929625EA0E}">
        <p15:presenceInfo xmlns:p15="http://schemas.microsoft.com/office/powerpoint/2012/main" userId="d4df5cad236ab42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5664"/>
    <a:srgbClr val="161F2B"/>
    <a:srgbClr val="EAC484"/>
    <a:srgbClr val="EEF1F3"/>
    <a:srgbClr val="705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06" autoAdjust="0"/>
    <p:restoredTop sz="94660"/>
  </p:normalViewPr>
  <p:slideViewPr>
    <p:cSldViewPr snapToGrid="0">
      <p:cViewPr varScale="1">
        <p:scale>
          <a:sx n="77" d="100"/>
          <a:sy n="77" d="100"/>
        </p:scale>
        <p:origin x="336" y="45"/>
      </p:cViewPr>
      <p:guideLst>
        <p:guide orient="horz" pos="238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18F34B-DE56-4CB7-B51A-03A37ED2E7A8}" type="datetimeFigureOut">
              <a:rPr lang="es-PE" smtClean="0"/>
              <a:t>26/07/2024</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D9BB-EEED-445F-92FC-E1DC38FDDC03}" type="slidenum">
              <a:rPr lang="es-PE" smtClean="0"/>
              <a:t>‹Nº›</a:t>
            </a:fld>
            <a:endParaRPr lang="es-PE"/>
          </a:p>
        </p:txBody>
      </p:sp>
    </p:spTree>
    <p:extLst>
      <p:ext uri="{BB962C8B-B14F-4D97-AF65-F5344CB8AC3E}">
        <p14:creationId xmlns:p14="http://schemas.microsoft.com/office/powerpoint/2010/main" val="284845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16A8D4-104E-4442-9931-B96F359AB84B}"/>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PE"/>
          </a:p>
        </p:txBody>
      </p:sp>
      <p:sp>
        <p:nvSpPr>
          <p:cNvPr id="3" name="Subtítulo 2">
            <a:extLst>
              <a:ext uri="{FF2B5EF4-FFF2-40B4-BE49-F238E27FC236}">
                <a16:creationId xmlns:a16="http://schemas.microsoft.com/office/drawing/2014/main" id="{BC645C73-25AF-4C2B-8D4F-2732048FC2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PE"/>
          </a:p>
        </p:txBody>
      </p:sp>
      <p:sp>
        <p:nvSpPr>
          <p:cNvPr id="4" name="Marcador de fecha 3">
            <a:extLst>
              <a:ext uri="{FF2B5EF4-FFF2-40B4-BE49-F238E27FC236}">
                <a16:creationId xmlns:a16="http://schemas.microsoft.com/office/drawing/2014/main" id="{737A658A-EDD9-4A04-AD60-CE32F971176D}"/>
              </a:ext>
            </a:extLst>
          </p:cNvPr>
          <p:cNvSpPr>
            <a:spLocks noGrp="1"/>
          </p:cNvSpPr>
          <p:nvPr>
            <p:ph type="dt" sz="half" idx="10"/>
          </p:nvPr>
        </p:nvSpPr>
        <p:spPr/>
        <p:txBody>
          <a:bodyPr/>
          <a:lstStyle/>
          <a:p>
            <a:fld id="{F4ED06F8-74E6-4877-8536-A2C714333C22}" type="datetimeFigureOut">
              <a:rPr lang="es-PE" smtClean="0"/>
              <a:t>26/07/2024</a:t>
            </a:fld>
            <a:endParaRPr lang="es-PE"/>
          </a:p>
        </p:txBody>
      </p:sp>
      <p:sp>
        <p:nvSpPr>
          <p:cNvPr id="5" name="Marcador de pie de página 4">
            <a:extLst>
              <a:ext uri="{FF2B5EF4-FFF2-40B4-BE49-F238E27FC236}">
                <a16:creationId xmlns:a16="http://schemas.microsoft.com/office/drawing/2014/main" id="{497C20E0-D831-445C-9E1C-C99CF0C781EF}"/>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A4D5118-C068-4F41-A8E6-19FE3CFD84BA}"/>
              </a:ext>
            </a:extLst>
          </p:cNvPr>
          <p:cNvSpPr>
            <a:spLocks noGrp="1"/>
          </p:cNvSpPr>
          <p:nvPr>
            <p:ph type="sldNum" sz="quarter" idx="12"/>
          </p:nvPr>
        </p:nvSpPr>
        <p:spPr/>
        <p:txBody>
          <a:bodyPr/>
          <a:lstStyle/>
          <a:p>
            <a:fld id="{EED35A0E-E750-4ACE-A908-96EF6AA56DAA}" type="slidenum">
              <a:rPr lang="es-PE" smtClean="0"/>
              <a:t>‹Nº›</a:t>
            </a:fld>
            <a:endParaRPr lang="es-PE"/>
          </a:p>
        </p:txBody>
      </p:sp>
    </p:spTree>
    <p:extLst>
      <p:ext uri="{BB962C8B-B14F-4D97-AF65-F5344CB8AC3E}">
        <p14:creationId xmlns:p14="http://schemas.microsoft.com/office/powerpoint/2010/main" val="3989237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F9F57E-C2F2-4FA3-B7AD-9E838BBF5B2A}"/>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texto vertical 2">
            <a:extLst>
              <a:ext uri="{FF2B5EF4-FFF2-40B4-BE49-F238E27FC236}">
                <a16:creationId xmlns:a16="http://schemas.microsoft.com/office/drawing/2014/main" id="{89CDB05C-C6C5-40C4-95E7-6CFAB118BA76}"/>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A507BF63-4479-40C2-ACF5-E8D76DD50029}"/>
              </a:ext>
            </a:extLst>
          </p:cNvPr>
          <p:cNvSpPr>
            <a:spLocks noGrp="1"/>
          </p:cNvSpPr>
          <p:nvPr>
            <p:ph type="dt" sz="half" idx="10"/>
          </p:nvPr>
        </p:nvSpPr>
        <p:spPr/>
        <p:txBody>
          <a:bodyPr/>
          <a:lstStyle/>
          <a:p>
            <a:fld id="{F4ED06F8-74E6-4877-8536-A2C714333C22}" type="datetimeFigureOut">
              <a:rPr lang="es-PE" smtClean="0"/>
              <a:t>26/07/2024</a:t>
            </a:fld>
            <a:endParaRPr lang="es-PE"/>
          </a:p>
        </p:txBody>
      </p:sp>
      <p:sp>
        <p:nvSpPr>
          <p:cNvPr id="5" name="Marcador de pie de página 4">
            <a:extLst>
              <a:ext uri="{FF2B5EF4-FFF2-40B4-BE49-F238E27FC236}">
                <a16:creationId xmlns:a16="http://schemas.microsoft.com/office/drawing/2014/main" id="{F9DFA8A4-3DCD-421B-978A-68EAE84765D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E8C3982A-80E5-4A95-8FD4-1758BE53EF76}"/>
              </a:ext>
            </a:extLst>
          </p:cNvPr>
          <p:cNvSpPr>
            <a:spLocks noGrp="1"/>
          </p:cNvSpPr>
          <p:nvPr>
            <p:ph type="sldNum" sz="quarter" idx="12"/>
          </p:nvPr>
        </p:nvSpPr>
        <p:spPr/>
        <p:txBody>
          <a:bodyPr/>
          <a:lstStyle/>
          <a:p>
            <a:fld id="{EED35A0E-E750-4ACE-A908-96EF6AA56DAA}" type="slidenum">
              <a:rPr lang="es-PE" smtClean="0"/>
              <a:t>‹Nº›</a:t>
            </a:fld>
            <a:endParaRPr lang="es-PE"/>
          </a:p>
        </p:txBody>
      </p:sp>
    </p:spTree>
    <p:extLst>
      <p:ext uri="{BB962C8B-B14F-4D97-AF65-F5344CB8AC3E}">
        <p14:creationId xmlns:p14="http://schemas.microsoft.com/office/powerpoint/2010/main" val="88415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F10D27-DA0A-479C-9894-FF5AB42CFE10}"/>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PE"/>
          </a:p>
        </p:txBody>
      </p:sp>
      <p:sp>
        <p:nvSpPr>
          <p:cNvPr id="3" name="Marcador de texto vertical 2">
            <a:extLst>
              <a:ext uri="{FF2B5EF4-FFF2-40B4-BE49-F238E27FC236}">
                <a16:creationId xmlns:a16="http://schemas.microsoft.com/office/drawing/2014/main" id="{975646B1-360F-4188-A078-0CE05B4B46F1}"/>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A8828160-091B-4431-A9F6-4C7AAD54316D}"/>
              </a:ext>
            </a:extLst>
          </p:cNvPr>
          <p:cNvSpPr>
            <a:spLocks noGrp="1"/>
          </p:cNvSpPr>
          <p:nvPr>
            <p:ph type="dt" sz="half" idx="10"/>
          </p:nvPr>
        </p:nvSpPr>
        <p:spPr/>
        <p:txBody>
          <a:bodyPr/>
          <a:lstStyle/>
          <a:p>
            <a:fld id="{F4ED06F8-74E6-4877-8536-A2C714333C22}" type="datetimeFigureOut">
              <a:rPr lang="es-PE" smtClean="0"/>
              <a:t>26/07/2024</a:t>
            </a:fld>
            <a:endParaRPr lang="es-PE"/>
          </a:p>
        </p:txBody>
      </p:sp>
      <p:sp>
        <p:nvSpPr>
          <p:cNvPr id="5" name="Marcador de pie de página 4">
            <a:extLst>
              <a:ext uri="{FF2B5EF4-FFF2-40B4-BE49-F238E27FC236}">
                <a16:creationId xmlns:a16="http://schemas.microsoft.com/office/drawing/2014/main" id="{275ABC33-B056-4608-8751-13C2CB313C3D}"/>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6CE0CDF-C17F-4B26-8FCF-04D669F20876}"/>
              </a:ext>
            </a:extLst>
          </p:cNvPr>
          <p:cNvSpPr>
            <a:spLocks noGrp="1"/>
          </p:cNvSpPr>
          <p:nvPr>
            <p:ph type="sldNum" sz="quarter" idx="12"/>
          </p:nvPr>
        </p:nvSpPr>
        <p:spPr/>
        <p:txBody>
          <a:bodyPr/>
          <a:lstStyle/>
          <a:p>
            <a:fld id="{EED35A0E-E750-4ACE-A908-96EF6AA56DAA}" type="slidenum">
              <a:rPr lang="es-PE" smtClean="0"/>
              <a:t>‹Nº›</a:t>
            </a:fld>
            <a:endParaRPr lang="es-PE"/>
          </a:p>
        </p:txBody>
      </p:sp>
    </p:spTree>
    <p:extLst>
      <p:ext uri="{BB962C8B-B14F-4D97-AF65-F5344CB8AC3E}">
        <p14:creationId xmlns:p14="http://schemas.microsoft.com/office/powerpoint/2010/main" val="3937124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n con título" type="picTx">
  <p:cSld name="1_Imagen con título">
    <p:spTree>
      <p:nvGrpSpPr>
        <p:cNvPr id="1" name="Shape 11"/>
        <p:cNvGrpSpPr/>
        <p:nvPr/>
      </p:nvGrpSpPr>
      <p:grpSpPr>
        <a:xfrm>
          <a:off x="0" y="0"/>
          <a:ext cx="0" cy="0"/>
          <a:chOff x="0" y="0"/>
          <a:chExt cx="0" cy="0"/>
        </a:xfrm>
      </p:grpSpPr>
      <p:sp>
        <p:nvSpPr>
          <p:cNvPr id="12" name="Google Shape;1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7"/>
          <p:cNvSpPr>
            <a:spLocks noGrp="1"/>
          </p:cNvSpPr>
          <p:nvPr>
            <p:ph type="pic" idx="2"/>
          </p:nvPr>
        </p:nvSpPr>
        <p:spPr>
          <a:xfrm>
            <a:off x="5183188" y="987425"/>
            <a:ext cx="6172200" cy="4873625"/>
          </a:xfrm>
          <a:prstGeom prst="rect">
            <a:avLst/>
          </a:prstGeom>
          <a:noFill/>
          <a:ln>
            <a:noFill/>
          </a:ln>
        </p:spPr>
      </p:sp>
      <p:sp>
        <p:nvSpPr>
          <p:cNvPr id="14" name="Google Shape;1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 name="Google Shape;1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21252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87A6F6-9B7C-465F-9B94-BD04984C2712}"/>
              </a:ext>
            </a:extLst>
          </p:cNvPr>
          <p:cNvSpPr/>
          <p:nvPr userDrawn="1"/>
        </p:nvSpPr>
        <p:spPr>
          <a:xfrm>
            <a:off x="0" y="0"/>
            <a:ext cx="1019175"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Tree>
    <p:extLst>
      <p:ext uri="{BB962C8B-B14F-4D97-AF65-F5344CB8AC3E}">
        <p14:creationId xmlns:p14="http://schemas.microsoft.com/office/powerpoint/2010/main" val="385421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22" name="Picture Placeholder 8"/>
          <p:cNvSpPr>
            <a:spLocks noGrp="1"/>
          </p:cNvSpPr>
          <p:nvPr>
            <p:ph type="pic" sz="quarter" idx="14"/>
          </p:nvPr>
        </p:nvSpPr>
        <p:spPr>
          <a:xfrm>
            <a:off x="7634513" y="2308497"/>
            <a:ext cx="2245360" cy="2245359"/>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
        <p:nvSpPr>
          <p:cNvPr id="2" name="Title 1"/>
          <p:cNvSpPr>
            <a:spLocks noGrp="1"/>
          </p:cNvSpPr>
          <p:nvPr>
            <p:ph type="title"/>
          </p:nvPr>
        </p:nvSpPr>
        <p:spPr>
          <a:xfrm>
            <a:off x="2028825" y="946702"/>
            <a:ext cx="4067176" cy="1249845"/>
          </a:xfrm>
        </p:spPr>
        <p:txBody>
          <a:bodyPr/>
          <a:lstStyle/>
          <a:p>
            <a:r>
              <a:rPr lang="en-US"/>
              <a:t>Click to edit Master title style</a:t>
            </a:r>
          </a:p>
        </p:txBody>
      </p:sp>
      <p:sp>
        <p:nvSpPr>
          <p:cNvPr id="12" name="Picture Placeholder 8"/>
          <p:cNvSpPr>
            <a:spLocks noGrp="1"/>
          </p:cNvSpPr>
          <p:nvPr>
            <p:ph type="pic" sz="quarter" idx="18"/>
          </p:nvPr>
        </p:nvSpPr>
        <p:spPr>
          <a:xfrm>
            <a:off x="9946640" y="0"/>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5" name="Picture Placeholder 8"/>
          <p:cNvSpPr>
            <a:spLocks noGrp="1"/>
          </p:cNvSpPr>
          <p:nvPr>
            <p:ph type="pic" sz="quarter" idx="19"/>
          </p:nvPr>
        </p:nvSpPr>
        <p:spPr>
          <a:xfrm>
            <a:off x="9946640" y="230849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6" name="Picture Placeholder 8"/>
          <p:cNvSpPr>
            <a:spLocks noGrp="1"/>
          </p:cNvSpPr>
          <p:nvPr>
            <p:ph type="pic" sz="quarter" idx="20"/>
          </p:nvPr>
        </p:nvSpPr>
        <p:spPr>
          <a:xfrm>
            <a:off x="9946640" y="4616995"/>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8" name="Picture Placeholder 8"/>
          <p:cNvSpPr>
            <a:spLocks noGrp="1"/>
          </p:cNvSpPr>
          <p:nvPr>
            <p:ph type="pic" sz="quarter" idx="22"/>
          </p:nvPr>
        </p:nvSpPr>
        <p:spPr>
          <a:xfrm>
            <a:off x="7634513" y="0"/>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9" name="Picture Placeholder 8"/>
          <p:cNvSpPr>
            <a:spLocks noGrp="1"/>
          </p:cNvSpPr>
          <p:nvPr>
            <p:ph type="pic" sz="quarter" idx="23"/>
          </p:nvPr>
        </p:nvSpPr>
        <p:spPr>
          <a:xfrm>
            <a:off x="7634513"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0" name="Picture Placeholder 8"/>
          <p:cNvSpPr>
            <a:spLocks noGrp="1"/>
          </p:cNvSpPr>
          <p:nvPr>
            <p:ph type="pic" sz="quarter" idx="24"/>
          </p:nvPr>
        </p:nvSpPr>
        <p:spPr>
          <a:xfrm>
            <a:off x="5312227"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21" name="Picture Placeholder 8"/>
          <p:cNvSpPr>
            <a:spLocks noGrp="1"/>
          </p:cNvSpPr>
          <p:nvPr>
            <p:ph type="pic" sz="quarter" idx="25"/>
          </p:nvPr>
        </p:nvSpPr>
        <p:spPr>
          <a:xfrm>
            <a:off x="2979057" y="4624977"/>
            <a:ext cx="2245360" cy="224536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01108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6" presetClass="emph" presetSubtype="0" accel="50000" decel="50000" autoRev="1" fill="hold" grpId="1" nodeType="withEffect">
                                  <p:stCondLst>
                                    <p:cond delay="600"/>
                                  </p:stCondLst>
                                  <p:childTnLst>
                                    <p:animScale>
                                      <p:cBhvr>
                                        <p:cTn id="9" dur="500" fill="hold"/>
                                        <p:tgtEl>
                                          <p:spTgt spid="12"/>
                                        </p:tgtEl>
                                      </p:cBhvr>
                                      <p:by x="105000" y="105000"/>
                                    </p:animScale>
                                  </p:childTnLst>
                                </p:cTn>
                              </p:par>
                              <p:par>
                                <p:cTn id="10" presetID="22" presetClass="entr" presetSubtype="8" fill="hold" grpId="0" nodeType="withEffect">
                                  <p:stCondLst>
                                    <p:cond delay="30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6" presetClass="emph" presetSubtype="0" accel="50000" decel="50000" autoRev="1" fill="hold" grpId="1" nodeType="withEffect">
                                  <p:stCondLst>
                                    <p:cond delay="300"/>
                                  </p:stCondLst>
                                  <p:childTnLst>
                                    <p:animScale>
                                      <p:cBhvr>
                                        <p:cTn id="14" dur="500" fill="hold"/>
                                        <p:tgtEl>
                                          <p:spTgt spid="1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16"/>
                                        </p:tgtEl>
                                      </p:cBhvr>
                                      <p:by x="105000" y="105000"/>
                                    </p:animScale>
                                  </p:childTnLst>
                                </p:cTn>
                              </p:par>
                              <p:par>
                                <p:cTn id="20" presetID="22" presetClass="entr" presetSubtype="8" fill="hold" grpId="0" nodeType="withEffect">
                                  <p:stCondLst>
                                    <p:cond delay="12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6" presetClass="emph" presetSubtype="0" accel="50000" decel="50000" autoRev="1" fill="hold" grpId="1" nodeType="withEffect">
                                  <p:stCondLst>
                                    <p:cond delay="1200"/>
                                  </p:stCondLst>
                                  <p:childTnLst>
                                    <p:animScale>
                                      <p:cBhvr>
                                        <p:cTn id="24" dur="500" fill="hold"/>
                                        <p:tgtEl>
                                          <p:spTgt spid="18"/>
                                        </p:tgtEl>
                                      </p:cBhvr>
                                      <p:by x="105000" y="105000"/>
                                    </p:animScale>
                                  </p:childTnLst>
                                </p:cTn>
                              </p:par>
                              <p:par>
                                <p:cTn id="25" presetID="22" presetClass="entr" presetSubtype="8" fill="hold" grpId="0" nodeType="withEffect">
                                  <p:stCondLst>
                                    <p:cond delay="90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6" presetClass="emph" presetSubtype="0" accel="50000" decel="50000" autoRev="1" fill="hold" grpId="1" nodeType="withEffect">
                                  <p:stCondLst>
                                    <p:cond delay="900"/>
                                  </p:stCondLst>
                                  <p:childTnLst>
                                    <p:animScale>
                                      <p:cBhvr>
                                        <p:cTn id="29" dur="500" fill="hold"/>
                                        <p:tgtEl>
                                          <p:spTgt spid="19"/>
                                        </p:tgtEl>
                                      </p:cBhvr>
                                      <p:by x="105000" y="105000"/>
                                    </p:animScale>
                                  </p:childTnLst>
                                </p:cTn>
                              </p:par>
                              <p:par>
                                <p:cTn id="30" presetID="22" presetClass="entr" presetSubtype="8" fill="hold" grpId="0" nodeType="withEffect">
                                  <p:stCondLst>
                                    <p:cond delay="180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6" presetClass="emph" presetSubtype="0" accel="50000" decel="50000" autoRev="1" fill="hold" grpId="1" nodeType="withEffect">
                                  <p:stCondLst>
                                    <p:cond delay="1800"/>
                                  </p:stCondLst>
                                  <p:childTnLst>
                                    <p:animScale>
                                      <p:cBhvr>
                                        <p:cTn id="34" dur="500" fill="hold"/>
                                        <p:tgtEl>
                                          <p:spTgt spid="20"/>
                                        </p:tgtEl>
                                      </p:cBhvr>
                                      <p:by x="105000" y="105000"/>
                                    </p:animScale>
                                  </p:childTnLst>
                                </p:cTn>
                              </p:par>
                              <p:par>
                                <p:cTn id="35" presetID="22" presetClass="entr" presetSubtype="8" fill="hold" grpId="0" nodeType="withEffect">
                                  <p:stCondLst>
                                    <p:cond delay="21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6" presetClass="emph" presetSubtype="0" accel="50000" decel="50000" autoRev="1" fill="hold" grpId="1" nodeType="withEffect">
                                  <p:stCondLst>
                                    <p:cond delay="2100"/>
                                  </p:stCondLst>
                                  <p:childTnLst>
                                    <p:animScale>
                                      <p:cBhvr>
                                        <p:cTn id="39" dur="500" fill="hold"/>
                                        <p:tgtEl>
                                          <p:spTgt spid="21"/>
                                        </p:tgtEl>
                                      </p:cBhvr>
                                      <p:by x="105000" y="105000"/>
                                    </p:animScale>
                                  </p:childTnLst>
                                </p:cTn>
                              </p:par>
                              <p:par>
                                <p:cTn id="40" presetID="22" presetClass="entr" presetSubtype="8" fill="hold" grpId="0" nodeType="withEffect">
                                  <p:stCondLst>
                                    <p:cond delay="150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par>
                                <p:cTn id="43" presetID="6" presetClass="emph" presetSubtype="0" accel="50000" decel="50000" autoRev="1" fill="hold" grpId="1" nodeType="withEffect">
                                  <p:stCondLst>
                                    <p:cond delay="1500"/>
                                  </p:stCondLst>
                                  <p:childTnLst>
                                    <p:animScale>
                                      <p:cBhvr>
                                        <p:cTn id="44" dur="500"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2" grpId="0" animBg="1"/>
      <p:bldP spid="12" grpId="1" animBg="1"/>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1_Title Slide">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4184904" y="1517904"/>
            <a:ext cx="3822192" cy="3822192"/>
          </a:xfrm>
          <a:custGeom>
            <a:avLst/>
            <a:gdLst>
              <a:gd name="connsiteX0" fmla="*/ 1911096 w 3822192"/>
              <a:gd name="connsiteY0" fmla="*/ 955548 h 3822192"/>
              <a:gd name="connsiteX1" fmla="*/ 955548 w 3822192"/>
              <a:gd name="connsiteY1" fmla="*/ 1911096 h 3822192"/>
              <a:gd name="connsiteX2" fmla="*/ 1911096 w 3822192"/>
              <a:gd name="connsiteY2" fmla="*/ 2866644 h 3822192"/>
              <a:gd name="connsiteX3" fmla="*/ 2866644 w 3822192"/>
              <a:gd name="connsiteY3" fmla="*/ 1911096 h 3822192"/>
              <a:gd name="connsiteX4" fmla="*/ 1911096 w 3822192"/>
              <a:gd name="connsiteY4" fmla="*/ 955548 h 3822192"/>
              <a:gd name="connsiteX5" fmla="*/ 1911096 w 3822192"/>
              <a:gd name="connsiteY5" fmla="*/ 0 h 3822192"/>
              <a:gd name="connsiteX6" fmla="*/ 3822192 w 3822192"/>
              <a:gd name="connsiteY6" fmla="*/ 1911096 h 3822192"/>
              <a:gd name="connsiteX7" fmla="*/ 1911096 w 3822192"/>
              <a:gd name="connsiteY7" fmla="*/ 3822192 h 3822192"/>
              <a:gd name="connsiteX8" fmla="*/ 0 w 3822192"/>
              <a:gd name="connsiteY8" fmla="*/ 1911096 h 3822192"/>
              <a:gd name="connsiteX9" fmla="*/ 1911096 w 3822192"/>
              <a:gd name="connsiteY9" fmla="*/ 0 h 382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22192" h="3822192">
                <a:moveTo>
                  <a:pt x="1911096" y="955548"/>
                </a:moveTo>
                <a:cubicBezTo>
                  <a:pt x="1383361" y="955548"/>
                  <a:pt x="955548" y="1383361"/>
                  <a:pt x="955548" y="1911096"/>
                </a:cubicBezTo>
                <a:cubicBezTo>
                  <a:pt x="955548" y="2438831"/>
                  <a:pt x="1383361" y="2866644"/>
                  <a:pt x="1911096" y="2866644"/>
                </a:cubicBezTo>
                <a:cubicBezTo>
                  <a:pt x="2438831" y="2866644"/>
                  <a:pt x="2866644" y="2438831"/>
                  <a:pt x="2866644" y="1911096"/>
                </a:cubicBezTo>
                <a:cubicBezTo>
                  <a:pt x="2866644" y="1383361"/>
                  <a:pt x="2438831" y="955548"/>
                  <a:pt x="1911096" y="955548"/>
                </a:cubicBezTo>
                <a:close/>
                <a:moveTo>
                  <a:pt x="1911096" y="0"/>
                </a:moveTo>
                <a:cubicBezTo>
                  <a:pt x="2966565" y="0"/>
                  <a:pt x="3822192" y="855627"/>
                  <a:pt x="3822192" y="1911096"/>
                </a:cubicBezTo>
                <a:cubicBezTo>
                  <a:pt x="3822192" y="2966565"/>
                  <a:pt x="2966565" y="3822192"/>
                  <a:pt x="1911096" y="3822192"/>
                </a:cubicBezTo>
                <a:cubicBezTo>
                  <a:pt x="855627" y="3822192"/>
                  <a:pt x="0" y="2966565"/>
                  <a:pt x="0" y="1911096"/>
                </a:cubicBezTo>
                <a:cubicBezTo>
                  <a:pt x="0" y="855627"/>
                  <a:pt x="855627" y="0"/>
                  <a:pt x="1911096" y="0"/>
                </a:cubicBezTo>
                <a:close/>
              </a:path>
            </a:pathLst>
          </a:cu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3823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2028825" y="946702"/>
            <a:ext cx="4067176" cy="1249845"/>
          </a:xfrm>
        </p:spPr>
        <p:txBody>
          <a:bodyPr/>
          <a:lstStyle/>
          <a:p>
            <a:r>
              <a:rPr lang="en-US"/>
              <a:t>Click to edit Master title style</a:t>
            </a:r>
          </a:p>
        </p:txBody>
      </p:sp>
    </p:spTree>
    <p:extLst>
      <p:ext uri="{BB962C8B-B14F-4D97-AF65-F5344CB8AC3E}">
        <p14:creationId xmlns:p14="http://schemas.microsoft.com/office/powerpoint/2010/main" val="2404117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28825" y="946702"/>
            <a:ext cx="4067176" cy="1249845"/>
          </a:xfrm>
        </p:spPr>
        <p:txBody>
          <a:bodyPr/>
          <a:lstStyle/>
          <a:p>
            <a:r>
              <a:rPr lang="en-US" dirty="0"/>
              <a:t>Click to edit Master title style</a:t>
            </a:r>
          </a:p>
        </p:txBody>
      </p:sp>
      <p:sp>
        <p:nvSpPr>
          <p:cNvPr id="4" name="Picture Placeholder 8">
            <a:extLst>
              <a:ext uri="{FF2B5EF4-FFF2-40B4-BE49-F238E27FC236}">
                <a16:creationId xmlns:a16="http://schemas.microsoft.com/office/drawing/2014/main" id="{375A5718-5D74-4E87-80EC-F2110E5ADAE7}"/>
              </a:ext>
            </a:extLst>
          </p:cNvPr>
          <p:cNvSpPr>
            <a:spLocks noGrp="1"/>
          </p:cNvSpPr>
          <p:nvPr>
            <p:ph type="pic" sz="quarter" idx="16"/>
          </p:nvPr>
        </p:nvSpPr>
        <p:spPr>
          <a:xfrm>
            <a:off x="7316654" y="1125538"/>
            <a:ext cx="1811382" cy="1689294"/>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5" name="Picture Placeholder 8">
            <a:extLst>
              <a:ext uri="{FF2B5EF4-FFF2-40B4-BE49-F238E27FC236}">
                <a16:creationId xmlns:a16="http://schemas.microsoft.com/office/drawing/2014/main" id="{06C01F3E-9E36-4C94-9547-62C82056E6A9}"/>
              </a:ext>
            </a:extLst>
          </p:cNvPr>
          <p:cNvSpPr>
            <a:spLocks noGrp="1"/>
          </p:cNvSpPr>
          <p:nvPr>
            <p:ph type="pic" sz="quarter" idx="17"/>
          </p:nvPr>
        </p:nvSpPr>
        <p:spPr>
          <a:xfrm>
            <a:off x="8621215" y="4478369"/>
            <a:ext cx="2551610" cy="2379631"/>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6" name="Picture Placeholder 8">
            <a:extLst>
              <a:ext uri="{FF2B5EF4-FFF2-40B4-BE49-F238E27FC236}">
                <a16:creationId xmlns:a16="http://schemas.microsoft.com/office/drawing/2014/main" id="{28362C07-870E-4BE5-8813-72DDF19A066C}"/>
              </a:ext>
            </a:extLst>
          </p:cNvPr>
          <p:cNvSpPr>
            <a:spLocks noGrp="1"/>
          </p:cNvSpPr>
          <p:nvPr>
            <p:ph type="pic" sz="quarter" idx="14"/>
          </p:nvPr>
        </p:nvSpPr>
        <p:spPr>
          <a:xfrm>
            <a:off x="6096000" y="2179130"/>
            <a:ext cx="1811382" cy="1689294"/>
          </a:xfrm>
          <a:prstGeom prst="rect">
            <a:avLst/>
          </a:prstGeom>
          <a:solidFill>
            <a:schemeClr val="bg1"/>
          </a:solidFill>
          <a:ln>
            <a:noFill/>
          </a:ln>
          <a:effectLst>
            <a:outerShdw blurRad="762000" dist="254000" dir="5400000" algn="t" rotWithShape="0">
              <a:prstClr val="black">
                <a:alpha val="30000"/>
              </a:prst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582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6" presetClass="emph" presetSubtype="0" accel="50000" decel="50000" autoRev="1" fill="hold" grpId="1" nodeType="withEffect">
                                  <p:stCondLst>
                                    <p:cond delay="300"/>
                                  </p:stCondLst>
                                  <p:childTnLst>
                                    <p:animScale>
                                      <p:cBhvr>
                                        <p:cTn id="9" dur="500" fill="hold"/>
                                        <p:tgtEl>
                                          <p:spTgt spid="4"/>
                                        </p:tgtEl>
                                      </p:cBhvr>
                                      <p:by x="105000" y="105000"/>
                                    </p:animScale>
                                  </p:childTnLst>
                                </p:cTn>
                              </p:par>
                              <p:par>
                                <p:cTn id="10" presetID="22" presetClass="entr" presetSubtype="8" fill="hold" grpId="0" nodeType="withEffect">
                                  <p:stCondLst>
                                    <p:cond delay="7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6" presetClass="emph" presetSubtype="0" accel="50000" decel="50000" autoRev="1" fill="hold" grpId="1" nodeType="withEffect">
                                  <p:stCondLst>
                                    <p:cond delay="700"/>
                                  </p:stCondLst>
                                  <p:childTnLst>
                                    <p:animScale>
                                      <p:cBhvr>
                                        <p:cTn id="14" dur="500" fill="hold"/>
                                        <p:tgtEl>
                                          <p:spTgt spid="5"/>
                                        </p:tgtEl>
                                      </p:cBhvr>
                                      <p:by x="105000" y="105000"/>
                                    </p:animScale>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6" presetClass="emph" presetSubtype="0" accel="50000" decel="50000" autoRev="1" fill="hold" grpId="1" nodeType="withEffect">
                                  <p:stCondLst>
                                    <p:cond delay="0"/>
                                  </p:stCondLst>
                                  <p:childTnLst>
                                    <p:animScale>
                                      <p:cBhvr>
                                        <p:cTn id="19" dur="500"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58D807-6D0B-448A-A21B-A931102ACC17}"/>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1249D68B-862F-46AA-8122-654406AF1B69}"/>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5DD95F5F-6A29-4ADB-83E5-12A5243E3D15}"/>
              </a:ext>
            </a:extLst>
          </p:cNvPr>
          <p:cNvSpPr>
            <a:spLocks noGrp="1"/>
          </p:cNvSpPr>
          <p:nvPr>
            <p:ph type="dt" sz="half" idx="10"/>
          </p:nvPr>
        </p:nvSpPr>
        <p:spPr/>
        <p:txBody>
          <a:bodyPr/>
          <a:lstStyle/>
          <a:p>
            <a:fld id="{F4ED06F8-74E6-4877-8536-A2C714333C22}" type="datetimeFigureOut">
              <a:rPr lang="es-PE" smtClean="0"/>
              <a:t>26/07/2024</a:t>
            </a:fld>
            <a:endParaRPr lang="es-PE"/>
          </a:p>
        </p:txBody>
      </p:sp>
      <p:sp>
        <p:nvSpPr>
          <p:cNvPr id="5" name="Marcador de pie de página 4">
            <a:extLst>
              <a:ext uri="{FF2B5EF4-FFF2-40B4-BE49-F238E27FC236}">
                <a16:creationId xmlns:a16="http://schemas.microsoft.com/office/drawing/2014/main" id="{FBAEE09B-4A6F-4828-92BE-9715E6E11013}"/>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7C608168-A25D-4097-BB8C-543A73909098}"/>
              </a:ext>
            </a:extLst>
          </p:cNvPr>
          <p:cNvSpPr>
            <a:spLocks noGrp="1"/>
          </p:cNvSpPr>
          <p:nvPr>
            <p:ph type="sldNum" sz="quarter" idx="12"/>
          </p:nvPr>
        </p:nvSpPr>
        <p:spPr/>
        <p:txBody>
          <a:bodyPr/>
          <a:lstStyle/>
          <a:p>
            <a:fld id="{EED35A0E-E750-4ACE-A908-96EF6AA56DAA}" type="slidenum">
              <a:rPr lang="es-PE" smtClean="0"/>
              <a:t>‹Nº›</a:t>
            </a:fld>
            <a:endParaRPr lang="es-PE"/>
          </a:p>
        </p:txBody>
      </p:sp>
    </p:spTree>
    <p:extLst>
      <p:ext uri="{BB962C8B-B14F-4D97-AF65-F5344CB8AC3E}">
        <p14:creationId xmlns:p14="http://schemas.microsoft.com/office/powerpoint/2010/main" val="2668115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1E8889-EA7E-4839-8F02-96C61A178EA4}"/>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5FD9AF65-9F05-4058-89A7-539707364D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8D6C0EBC-C7E1-4939-B5A3-1C9074C9248A}"/>
              </a:ext>
            </a:extLst>
          </p:cNvPr>
          <p:cNvSpPr>
            <a:spLocks noGrp="1"/>
          </p:cNvSpPr>
          <p:nvPr>
            <p:ph type="dt" sz="half" idx="10"/>
          </p:nvPr>
        </p:nvSpPr>
        <p:spPr/>
        <p:txBody>
          <a:bodyPr/>
          <a:lstStyle/>
          <a:p>
            <a:fld id="{F4ED06F8-74E6-4877-8536-A2C714333C22}" type="datetimeFigureOut">
              <a:rPr lang="es-PE" smtClean="0"/>
              <a:t>26/07/2024</a:t>
            </a:fld>
            <a:endParaRPr lang="es-PE"/>
          </a:p>
        </p:txBody>
      </p:sp>
      <p:sp>
        <p:nvSpPr>
          <p:cNvPr id="5" name="Marcador de pie de página 4">
            <a:extLst>
              <a:ext uri="{FF2B5EF4-FFF2-40B4-BE49-F238E27FC236}">
                <a16:creationId xmlns:a16="http://schemas.microsoft.com/office/drawing/2014/main" id="{C51E62A6-5ED0-4193-8122-565BFB72ED5B}"/>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813D54E-AA6D-4574-AE10-B5B78879F0EC}"/>
              </a:ext>
            </a:extLst>
          </p:cNvPr>
          <p:cNvSpPr>
            <a:spLocks noGrp="1"/>
          </p:cNvSpPr>
          <p:nvPr>
            <p:ph type="sldNum" sz="quarter" idx="12"/>
          </p:nvPr>
        </p:nvSpPr>
        <p:spPr/>
        <p:txBody>
          <a:bodyPr/>
          <a:lstStyle/>
          <a:p>
            <a:fld id="{EED35A0E-E750-4ACE-A908-96EF6AA56DAA}" type="slidenum">
              <a:rPr lang="es-PE" smtClean="0"/>
              <a:t>‹Nº›</a:t>
            </a:fld>
            <a:endParaRPr lang="es-PE"/>
          </a:p>
        </p:txBody>
      </p:sp>
    </p:spTree>
    <p:extLst>
      <p:ext uri="{BB962C8B-B14F-4D97-AF65-F5344CB8AC3E}">
        <p14:creationId xmlns:p14="http://schemas.microsoft.com/office/powerpoint/2010/main" val="405500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A5ADCD-1046-477E-A68C-93F9F737B57F}"/>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E18F329C-1E77-4DCD-AA72-4D4D7340DECD}"/>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contenido 3">
            <a:extLst>
              <a:ext uri="{FF2B5EF4-FFF2-40B4-BE49-F238E27FC236}">
                <a16:creationId xmlns:a16="http://schemas.microsoft.com/office/drawing/2014/main" id="{23AD0827-84E3-4B14-9A92-9D836B736C28}"/>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5" name="Marcador de fecha 4">
            <a:extLst>
              <a:ext uri="{FF2B5EF4-FFF2-40B4-BE49-F238E27FC236}">
                <a16:creationId xmlns:a16="http://schemas.microsoft.com/office/drawing/2014/main" id="{BCC5C4A8-4EA5-446F-8DB6-369223720275}"/>
              </a:ext>
            </a:extLst>
          </p:cNvPr>
          <p:cNvSpPr>
            <a:spLocks noGrp="1"/>
          </p:cNvSpPr>
          <p:nvPr>
            <p:ph type="dt" sz="half" idx="10"/>
          </p:nvPr>
        </p:nvSpPr>
        <p:spPr/>
        <p:txBody>
          <a:bodyPr/>
          <a:lstStyle/>
          <a:p>
            <a:fld id="{F4ED06F8-74E6-4877-8536-A2C714333C22}" type="datetimeFigureOut">
              <a:rPr lang="es-PE" smtClean="0"/>
              <a:t>26/07/2024</a:t>
            </a:fld>
            <a:endParaRPr lang="es-PE"/>
          </a:p>
        </p:txBody>
      </p:sp>
      <p:sp>
        <p:nvSpPr>
          <p:cNvPr id="6" name="Marcador de pie de página 5">
            <a:extLst>
              <a:ext uri="{FF2B5EF4-FFF2-40B4-BE49-F238E27FC236}">
                <a16:creationId xmlns:a16="http://schemas.microsoft.com/office/drawing/2014/main" id="{F59907B5-7AA4-4D8A-9FC3-CBF94E129E27}"/>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806E96B7-BEF1-4FD1-9E1B-26E95E1F4B5B}"/>
              </a:ext>
            </a:extLst>
          </p:cNvPr>
          <p:cNvSpPr>
            <a:spLocks noGrp="1"/>
          </p:cNvSpPr>
          <p:nvPr>
            <p:ph type="sldNum" sz="quarter" idx="12"/>
          </p:nvPr>
        </p:nvSpPr>
        <p:spPr/>
        <p:txBody>
          <a:bodyPr/>
          <a:lstStyle/>
          <a:p>
            <a:fld id="{EED35A0E-E750-4ACE-A908-96EF6AA56DAA}" type="slidenum">
              <a:rPr lang="es-PE" smtClean="0"/>
              <a:t>‹Nº›</a:t>
            </a:fld>
            <a:endParaRPr lang="es-PE"/>
          </a:p>
        </p:txBody>
      </p:sp>
    </p:spTree>
    <p:extLst>
      <p:ext uri="{BB962C8B-B14F-4D97-AF65-F5344CB8AC3E}">
        <p14:creationId xmlns:p14="http://schemas.microsoft.com/office/powerpoint/2010/main" val="2427427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A51474-E47D-40B4-B96A-F8E7984FA91E}"/>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24600D50-0E81-480E-AB8B-98A23E69F6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65C17260-FD88-4E45-9D82-BE790F7161F0}"/>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5" name="Marcador de texto 4">
            <a:extLst>
              <a:ext uri="{FF2B5EF4-FFF2-40B4-BE49-F238E27FC236}">
                <a16:creationId xmlns:a16="http://schemas.microsoft.com/office/drawing/2014/main" id="{17C9CCF6-DE0D-4835-9CA2-37A85B5934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B4BFB500-60C5-48AA-9EF0-ACE96009335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7" name="Marcador de fecha 6">
            <a:extLst>
              <a:ext uri="{FF2B5EF4-FFF2-40B4-BE49-F238E27FC236}">
                <a16:creationId xmlns:a16="http://schemas.microsoft.com/office/drawing/2014/main" id="{305A8DF9-D9BD-4795-A4A2-BCD4409D90AB}"/>
              </a:ext>
            </a:extLst>
          </p:cNvPr>
          <p:cNvSpPr>
            <a:spLocks noGrp="1"/>
          </p:cNvSpPr>
          <p:nvPr>
            <p:ph type="dt" sz="half" idx="10"/>
          </p:nvPr>
        </p:nvSpPr>
        <p:spPr/>
        <p:txBody>
          <a:bodyPr/>
          <a:lstStyle/>
          <a:p>
            <a:fld id="{F4ED06F8-74E6-4877-8536-A2C714333C22}" type="datetimeFigureOut">
              <a:rPr lang="es-PE" smtClean="0"/>
              <a:t>26/07/2024</a:t>
            </a:fld>
            <a:endParaRPr lang="es-PE"/>
          </a:p>
        </p:txBody>
      </p:sp>
      <p:sp>
        <p:nvSpPr>
          <p:cNvPr id="8" name="Marcador de pie de página 7">
            <a:extLst>
              <a:ext uri="{FF2B5EF4-FFF2-40B4-BE49-F238E27FC236}">
                <a16:creationId xmlns:a16="http://schemas.microsoft.com/office/drawing/2014/main" id="{8C3AE2B2-26A9-4AB6-BF5F-DE4087BE0199}"/>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F664CD24-5A2F-4294-AC89-156AC102B7D3}"/>
              </a:ext>
            </a:extLst>
          </p:cNvPr>
          <p:cNvSpPr>
            <a:spLocks noGrp="1"/>
          </p:cNvSpPr>
          <p:nvPr>
            <p:ph type="sldNum" sz="quarter" idx="12"/>
          </p:nvPr>
        </p:nvSpPr>
        <p:spPr/>
        <p:txBody>
          <a:bodyPr/>
          <a:lstStyle/>
          <a:p>
            <a:fld id="{EED35A0E-E750-4ACE-A908-96EF6AA56DAA}" type="slidenum">
              <a:rPr lang="es-PE" smtClean="0"/>
              <a:t>‹Nº›</a:t>
            </a:fld>
            <a:endParaRPr lang="es-PE"/>
          </a:p>
        </p:txBody>
      </p:sp>
    </p:spTree>
    <p:extLst>
      <p:ext uri="{BB962C8B-B14F-4D97-AF65-F5344CB8AC3E}">
        <p14:creationId xmlns:p14="http://schemas.microsoft.com/office/powerpoint/2010/main" val="1729549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FBAE3-2A9F-444D-83D3-A67088B59825}"/>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fecha 2">
            <a:extLst>
              <a:ext uri="{FF2B5EF4-FFF2-40B4-BE49-F238E27FC236}">
                <a16:creationId xmlns:a16="http://schemas.microsoft.com/office/drawing/2014/main" id="{F3B5C238-506C-48CF-85A1-AB5A038F8803}"/>
              </a:ext>
            </a:extLst>
          </p:cNvPr>
          <p:cNvSpPr>
            <a:spLocks noGrp="1"/>
          </p:cNvSpPr>
          <p:nvPr>
            <p:ph type="dt" sz="half" idx="10"/>
          </p:nvPr>
        </p:nvSpPr>
        <p:spPr/>
        <p:txBody>
          <a:bodyPr/>
          <a:lstStyle/>
          <a:p>
            <a:fld id="{F4ED06F8-74E6-4877-8536-A2C714333C22}" type="datetimeFigureOut">
              <a:rPr lang="es-PE" smtClean="0"/>
              <a:t>26/07/2024</a:t>
            </a:fld>
            <a:endParaRPr lang="es-PE"/>
          </a:p>
        </p:txBody>
      </p:sp>
      <p:sp>
        <p:nvSpPr>
          <p:cNvPr id="4" name="Marcador de pie de página 3">
            <a:extLst>
              <a:ext uri="{FF2B5EF4-FFF2-40B4-BE49-F238E27FC236}">
                <a16:creationId xmlns:a16="http://schemas.microsoft.com/office/drawing/2014/main" id="{08D0D6B6-17E0-409B-9B3C-6DC3D610672B}"/>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9AFD0019-2463-41CC-BC0E-796E580553DC}"/>
              </a:ext>
            </a:extLst>
          </p:cNvPr>
          <p:cNvSpPr>
            <a:spLocks noGrp="1"/>
          </p:cNvSpPr>
          <p:nvPr>
            <p:ph type="sldNum" sz="quarter" idx="12"/>
          </p:nvPr>
        </p:nvSpPr>
        <p:spPr/>
        <p:txBody>
          <a:bodyPr/>
          <a:lstStyle/>
          <a:p>
            <a:fld id="{EED35A0E-E750-4ACE-A908-96EF6AA56DAA}" type="slidenum">
              <a:rPr lang="es-PE" smtClean="0"/>
              <a:t>‹Nº›</a:t>
            </a:fld>
            <a:endParaRPr lang="es-PE"/>
          </a:p>
        </p:txBody>
      </p:sp>
    </p:spTree>
    <p:extLst>
      <p:ext uri="{BB962C8B-B14F-4D97-AF65-F5344CB8AC3E}">
        <p14:creationId xmlns:p14="http://schemas.microsoft.com/office/powerpoint/2010/main" val="2270620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A9A0167-72A4-4995-BDB4-8695334382D2}"/>
              </a:ext>
            </a:extLst>
          </p:cNvPr>
          <p:cNvSpPr>
            <a:spLocks noGrp="1"/>
          </p:cNvSpPr>
          <p:nvPr>
            <p:ph type="dt" sz="half" idx="10"/>
          </p:nvPr>
        </p:nvSpPr>
        <p:spPr/>
        <p:txBody>
          <a:bodyPr/>
          <a:lstStyle/>
          <a:p>
            <a:fld id="{F4ED06F8-74E6-4877-8536-A2C714333C22}" type="datetimeFigureOut">
              <a:rPr lang="es-PE" smtClean="0"/>
              <a:t>26/07/2024</a:t>
            </a:fld>
            <a:endParaRPr lang="es-PE"/>
          </a:p>
        </p:txBody>
      </p:sp>
      <p:sp>
        <p:nvSpPr>
          <p:cNvPr id="3" name="Marcador de pie de página 2">
            <a:extLst>
              <a:ext uri="{FF2B5EF4-FFF2-40B4-BE49-F238E27FC236}">
                <a16:creationId xmlns:a16="http://schemas.microsoft.com/office/drawing/2014/main" id="{B4916BD2-ECED-439B-B3DC-E2889BEE897D}"/>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948F6DCC-5F66-4C0B-80FB-A5944A11B65C}"/>
              </a:ext>
            </a:extLst>
          </p:cNvPr>
          <p:cNvSpPr>
            <a:spLocks noGrp="1"/>
          </p:cNvSpPr>
          <p:nvPr>
            <p:ph type="sldNum" sz="quarter" idx="12"/>
          </p:nvPr>
        </p:nvSpPr>
        <p:spPr/>
        <p:txBody>
          <a:bodyPr/>
          <a:lstStyle/>
          <a:p>
            <a:fld id="{EED35A0E-E750-4ACE-A908-96EF6AA56DAA}" type="slidenum">
              <a:rPr lang="es-PE" smtClean="0"/>
              <a:t>‹Nº›</a:t>
            </a:fld>
            <a:endParaRPr lang="es-PE"/>
          </a:p>
        </p:txBody>
      </p:sp>
    </p:spTree>
    <p:extLst>
      <p:ext uri="{BB962C8B-B14F-4D97-AF65-F5344CB8AC3E}">
        <p14:creationId xmlns:p14="http://schemas.microsoft.com/office/powerpoint/2010/main" val="264659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69AA28-7756-4BE9-B608-4DC7B84BAFC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F71E60FE-1ECF-4DA7-9140-A6B4920C28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texto 3">
            <a:extLst>
              <a:ext uri="{FF2B5EF4-FFF2-40B4-BE49-F238E27FC236}">
                <a16:creationId xmlns:a16="http://schemas.microsoft.com/office/drawing/2014/main" id="{39CE5791-B5A0-4B59-88E7-3EF60F36C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6FD61F0B-B3E6-48BF-AA2A-9AFF98606221}"/>
              </a:ext>
            </a:extLst>
          </p:cNvPr>
          <p:cNvSpPr>
            <a:spLocks noGrp="1"/>
          </p:cNvSpPr>
          <p:nvPr>
            <p:ph type="dt" sz="half" idx="10"/>
          </p:nvPr>
        </p:nvSpPr>
        <p:spPr/>
        <p:txBody>
          <a:bodyPr/>
          <a:lstStyle/>
          <a:p>
            <a:fld id="{F4ED06F8-74E6-4877-8536-A2C714333C22}" type="datetimeFigureOut">
              <a:rPr lang="es-PE" smtClean="0"/>
              <a:t>26/07/2024</a:t>
            </a:fld>
            <a:endParaRPr lang="es-PE"/>
          </a:p>
        </p:txBody>
      </p:sp>
      <p:sp>
        <p:nvSpPr>
          <p:cNvPr id="6" name="Marcador de pie de página 5">
            <a:extLst>
              <a:ext uri="{FF2B5EF4-FFF2-40B4-BE49-F238E27FC236}">
                <a16:creationId xmlns:a16="http://schemas.microsoft.com/office/drawing/2014/main" id="{8C10979A-336A-4D7A-B513-43ECB4D12F65}"/>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775BCADE-405D-4EF4-9EB5-0674DB86DDF4}"/>
              </a:ext>
            </a:extLst>
          </p:cNvPr>
          <p:cNvSpPr>
            <a:spLocks noGrp="1"/>
          </p:cNvSpPr>
          <p:nvPr>
            <p:ph type="sldNum" sz="quarter" idx="12"/>
          </p:nvPr>
        </p:nvSpPr>
        <p:spPr/>
        <p:txBody>
          <a:bodyPr/>
          <a:lstStyle/>
          <a:p>
            <a:fld id="{EED35A0E-E750-4ACE-A908-96EF6AA56DAA}" type="slidenum">
              <a:rPr lang="es-PE" smtClean="0"/>
              <a:t>‹Nº›</a:t>
            </a:fld>
            <a:endParaRPr lang="es-PE"/>
          </a:p>
        </p:txBody>
      </p:sp>
    </p:spTree>
    <p:extLst>
      <p:ext uri="{BB962C8B-B14F-4D97-AF65-F5344CB8AC3E}">
        <p14:creationId xmlns:p14="http://schemas.microsoft.com/office/powerpoint/2010/main" val="1727074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7A5B83-2642-44C5-AA66-9A4654EBA3B6}"/>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PE"/>
          </a:p>
        </p:txBody>
      </p:sp>
      <p:sp>
        <p:nvSpPr>
          <p:cNvPr id="3" name="Marcador de posición de imagen 2">
            <a:extLst>
              <a:ext uri="{FF2B5EF4-FFF2-40B4-BE49-F238E27FC236}">
                <a16:creationId xmlns:a16="http://schemas.microsoft.com/office/drawing/2014/main" id="{3CB33767-857B-4A61-90F0-2263322343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a:t>Haz clic en el icono para agregar una imagen</a:t>
            </a:r>
            <a:endParaRPr lang="es-PE"/>
          </a:p>
        </p:txBody>
      </p:sp>
      <p:sp>
        <p:nvSpPr>
          <p:cNvPr id="4" name="Marcador de texto 3">
            <a:extLst>
              <a:ext uri="{FF2B5EF4-FFF2-40B4-BE49-F238E27FC236}">
                <a16:creationId xmlns:a16="http://schemas.microsoft.com/office/drawing/2014/main" id="{4289B5A9-B9F3-4DD6-8C70-2997B02868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44086E9-581F-4319-BF5C-112EF796AB10}"/>
              </a:ext>
            </a:extLst>
          </p:cNvPr>
          <p:cNvSpPr>
            <a:spLocks noGrp="1"/>
          </p:cNvSpPr>
          <p:nvPr>
            <p:ph type="dt" sz="half" idx="10"/>
          </p:nvPr>
        </p:nvSpPr>
        <p:spPr/>
        <p:txBody>
          <a:bodyPr/>
          <a:lstStyle/>
          <a:p>
            <a:fld id="{F4ED06F8-74E6-4877-8536-A2C714333C22}" type="datetimeFigureOut">
              <a:rPr lang="es-PE" smtClean="0"/>
              <a:t>26/07/2024</a:t>
            </a:fld>
            <a:endParaRPr lang="es-PE"/>
          </a:p>
        </p:txBody>
      </p:sp>
      <p:sp>
        <p:nvSpPr>
          <p:cNvPr id="6" name="Marcador de pie de página 5">
            <a:extLst>
              <a:ext uri="{FF2B5EF4-FFF2-40B4-BE49-F238E27FC236}">
                <a16:creationId xmlns:a16="http://schemas.microsoft.com/office/drawing/2014/main" id="{B3AE76DD-90E2-4798-91C4-E3C27BE46062}"/>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3B649AF2-AA5E-48C5-A8DF-3B11EEC30D99}"/>
              </a:ext>
            </a:extLst>
          </p:cNvPr>
          <p:cNvSpPr>
            <a:spLocks noGrp="1"/>
          </p:cNvSpPr>
          <p:nvPr>
            <p:ph type="sldNum" sz="quarter" idx="12"/>
          </p:nvPr>
        </p:nvSpPr>
        <p:spPr/>
        <p:txBody>
          <a:bodyPr/>
          <a:lstStyle/>
          <a:p>
            <a:fld id="{EED35A0E-E750-4ACE-A908-96EF6AA56DAA}" type="slidenum">
              <a:rPr lang="es-PE" smtClean="0"/>
              <a:t>‹Nº›</a:t>
            </a:fld>
            <a:endParaRPr lang="es-PE"/>
          </a:p>
        </p:txBody>
      </p:sp>
    </p:spTree>
    <p:extLst>
      <p:ext uri="{BB962C8B-B14F-4D97-AF65-F5344CB8AC3E}">
        <p14:creationId xmlns:p14="http://schemas.microsoft.com/office/powerpoint/2010/main" val="40212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4547D47-21EB-424D-8563-B1789EC94C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68EF3B86-D65D-4CC5-A10E-CE6DBDA54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E2F24E82-C7E9-4983-AD9A-A64BEA76CF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ED06F8-74E6-4877-8536-A2C714333C22}" type="datetimeFigureOut">
              <a:rPr lang="es-PE" smtClean="0"/>
              <a:t>26/07/2024</a:t>
            </a:fld>
            <a:endParaRPr lang="es-PE"/>
          </a:p>
        </p:txBody>
      </p:sp>
      <p:sp>
        <p:nvSpPr>
          <p:cNvPr id="5" name="Marcador de pie de página 4">
            <a:extLst>
              <a:ext uri="{FF2B5EF4-FFF2-40B4-BE49-F238E27FC236}">
                <a16:creationId xmlns:a16="http://schemas.microsoft.com/office/drawing/2014/main" id="{EED7D50E-5F93-4A6F-8237-9D2F6BB843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CB6D8E3C-EDB2-41C8-B99C-9E2C049C2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35A0E-E750-4ACE-A908-96EF6AA56DAA}" type="slidenum">
              <a:rPr lang="es-PE" smtClean="0"/>
              <a:t>‹Nº›</a:t>
            </a:fld>
            <a:endParaRPr lang="es-PE"/>
          </a:p>
        </p:txBody>
      </p:sp>
    </p:spTree>
    <p:extLst>
      <p:ext uri="{BB962C8B-B14F-4D97-AF65-F5344CB8AC3E}">
        <p14:creationId xmlns:p14="http://schemas.microsoft.com/office/powerpoint/2010/main" val="299288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0" y="6291470"/>
            <a:ext cx="1003853" cy="5665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rot="16200000">
            <a:off x="173859" y="378755"/>
            <a:ext cx="625492" cy="230832"/>
          </a:xfrm>
          <a:prstGeom prst="rect">
            <a:avLst/>
          </a:prstGeom>
          <a:noFill/>
        </p:spPr>
        <p:txBody>
          <a:bodyPr wrap="none" rtlCol="0">
            <a:spAutoFit/>
          </a:bodyPr>
          <a:lstStyle/>
          <a:p>
            <a:pPr algn="l"/>
            <a:r>
              <a:rPr lang="en-US" sz="900" b="1" i="0" dirty="0">
                <a:solidFill>
                  <a:schemeClr val="tx1"/>
                </a:solidFill>
                <a:latin typeface="Montserrat SemiBold" charset="0"/>
                <a:ea typeface="Montserrat SemiBold" charset="0"/>
                <a:cs typeface="Montserrat SemiBold" charset="0"/>
              </a:rPr>
              <a:t>voodoo</a:t>
            </a:r>
          </a:p>
        </p:txBody>
      </p:sp>
      <p:cxnSp>
        <p:nvCxnSpPr>
          <p:cNvPr id="18" name="Straight Connector 17"/>
          <p:cNvCxnSpPr/>
          <p:nvPr userDrawn="1"/>
        </p:nvCxnSpPr>
        <p:spPr>
          <a:xfrm>
            <a:off x="315367" y="3389244"/>
            <a:ext cx="4021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15367" y="3468757"/>
            <a:ext cx="2010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lide Number Placeholder 24"/>
          <p:cNvSpPr txBox="1">
            <a:spLocks/>
          </p:cNvSpPr>
          <p:nvPr userDrawn="1"/>
        </p:nvSpPr>
        <p:spPr>
          <a:xfrm>
            <a:off x="0"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1"/>
                </a:solidFill>
                <a:latin typeface="Open Sans SemiBold" charset="0"/>
                <a:ea typeface="Open Sans SemiBold" charset="0"/>
                <a:cs typeface="Open Sans SemiBold" charset="0"/>
              </a:rPr>
              <a:pPr algn="ctr"/>
              <a:t>‹Nº›</a:t>
            </a:fld>
            <a:endParaRPr lang="en-US" sz="800" b="1" i="0" dirty="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635358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3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decel="5000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1" decel="5000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hf hdr="0" ftr="0" dt="0"/>
  <p:txStyles>
    <p:titleStyle>
      <a:lvl1pPr algn="l" defTabSz="914318" rtl="0" eaLnBrk="1" latinLnBrk="0" hangingPunct="1">
        <a:lnSpc>
          <a:spcPct val="80000"/>
        </a:lnSpc>
        <a:spcBef>
          <a:spcPct val="0"/>
        </a:spcBef>
        <a:buNone/>
        <a:defRPr sz="3600" b="1" i="0" kern="1200" spc="-100" baseline="0">
          <a:solidFill>
            <a:schemeClr val="tx1"/>
          </a:solidFill>
          <a:latin typeface="+mj-lt"/>
          <a:ea typeface="Montserrat" charset="0"/>
          <a:cs typeface="Montserrat"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7.%20Carpeta%20de%20alumnos%204to%20taller%20de%20escritos%20iniciales%20IDPE/1.%20Materiales/Caso%205/Escrito%20a%20proyectar%20-%20caso%205.docx" TargetMode="External"/><Relationship Id="rId5" Type="http://schemas.openxmlformats.org/officeDocument/2006/relationships/image" Target="../media/image9.png"/><Relationship Id="rId4" Type="http://schemas.openxmlformats.org/officeDocument/2006/relationships/hyperlink" Target="../2.%20Casu&#237;stica%20de%20apersonamiento/5.%20La%20Tinka%20Huaral%201%20-%20Preparatoria%20-%20agraviada/2.%20Modificado/1.%20Disposici&#243;n%203%20del%2019.05.24.pdf"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hyperlink" Target="../../7.%20Carpeta%20de%20alumnos%204to%20taller%20de%20escritos%20iniciales%20IDPE/1.%20Materiales/Caso%206/Escrito%20a%20proyectar%20-%20caso%206.docx"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7.%20Carpeta%20de%20alumnos%204to%20taller%20de%20escritos%20iniciales%20IDPE/1.%20Materiales/Caso%206/2.%20DNI-Tom&#225;s%20&#211;scar%20Ordo&#241;ez%20Diaz.pdf" TargetMode="External"/><Relationship Id="rId5" Type="http://schemas.openxmlformats.org/officeDocument/2006/relationships/image" Target="../media/image9.png"/><Relationship Id="rId4" Type="http://schemas.openxmlformats.org/officeDocument/2006/relationships/hyperlink" Target="../../7.%20Carpeta%20de%20alumnos%204to%20taller%20de%20escritos%20iniciales%20IDPE/1.%20Materiales/Caso%206/1.%20Oficio%20123-2024%20del%2012.03.24.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7.%20Carpeta%20de%20alumnos%204to%20taller%20de%20escritos%20iniciales%20IDPE/1.%20Materiales/Caso%207/Escrito%20a%20proyectar%20-%20caso%207.docx" TargetMode="External"/><Relationship Id="rId5" Type="http://schemas.openxmlformats.org/officeDocument/2006/relationships/image" Target="../media/image9.png"/><Relationship Id="rId4" Type="http://schemas.openxmlformats.org/officeDocument/2006/relationships/hyperlink" Target="../../7.%20Carpeta%20de%20alumnos%204to%20taller%20de%20escritos%20iniciales%20IDPE/1.%20Materiales/Caso%207/1.%20Resoluci&#243;n%202%20del%2010.04.24%20(1).pdf"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7.%20Carpeta%20de%20alumnos%204to%20taller%20de%20escritos%20iniciales%20IDPE/1.%20Materiales/Caso%208/2.%20DNI.pdf" TargetMode="External"/><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7.%20Carpeta%20de%20alumnos%204to%20taller%20de%20escritos%20iniciales%20IDPE/1.%20Materiales/Caso%208/Escrito%20a%20proyectar%20-%20caso%208.docx" TargetMode="External"/><Relationship Id="rId5" Type="http://schemas.openxmlformats.org/officeDocument/2006/relationships/image" Target="../media/image9.png"/><Relationship Id="rId4" Type="http://schemas.openxmlformats.org/officeDocument/2006/relationships/hyperlink" Target="../../7.%20Carpeta%20de%20alumnos%204to%20taller%20de%20escritos%20iniciales%20IDPE/1.%20Materiales/Caso%208/1.%20Resoluci&#243;n%2005%20del%2026.02.24.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7.%20Carpeta%20de%20alumnos%204to%20taller%20de%20escritos%20iniciales%20IDPE/1.%20Materiales/Caso%209/Escrito%20a%20proyectar%20-%20caso%209.docx" TargetMode="External"/><Relationship Id="rId5" Type="http://schemas.openxmlformats.org/officeDocument/2006/relationships/image" Target="../media/image9.png"/><Relationship Id="rId4" Type="http://schemas.openxmlformats.org/officeDocument/2006/relationships/hyperlink" Target="../../7.%20Carpeta%20de%20alumnos%204to%20taller%20de%20escritos%20iniciales%20IDPE/1.%20Materiales/Caso%209/Resoluci&#243;n%2005%20del%2007.03.24.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7.%20Carpeta%20de%20alumnos%204to%20taller%20de%20escritos%20iniciales%20IDPE/1.%20Materiales/Caso%2010/Escrito%20a%20proyectar%20-%20caso%2010.docx" TargetMode="External"/><Relationship Id="rId5" Type="http://schemas.openxmlformats.org/officeDocument/2006/relationships/image" Target="../media/image9.png"/><Relationship Id="rId4" Type="http://schemas.openxmlformats.org/officeDocument/2006/relationships/hyperlink" Target="../../7.%20Carpeta%20de%20alumnos%204to%20taller%20de%20escritos%20iniciales%20IDPE/1.%20Materiales/Caso%2010/1.%20Resoluci&#243;n%2001%20de%2001.05.24%20-%20Citaci&#243;n%20a%20juicio.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9.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utpl/361711831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hyperlink" Target="https://tools.pdf24.org/es/unir-pdf#s=1662064820772"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hyperlink" Target="https://pixabay.com/es/bloc-de-notas-nota-l%C3%A1piz-11759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https://casillas.pj.gob.pe/sinoe/login.xhtml"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hyperlink" Target="https://www.telefonica.de/news/corporate/2018/02/nach-lte-nun-auch-fuer-umts-telefonica-kunden-nutzen-ausgezeichnete-hd-voice-sprachqualitaet-fuer-telefonate-zwischen-mobilfunk-und-festnetz.html"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s://portal.mpfn.gob.pe/consulta-ciudadana"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hyperlink" Target="https://www.pxfuel.com/es/search?q=carta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hyperlink" Target="../../7.%20Carpeta%20de%20alumnos%204to%20taller%20de%20escritos%20iniciales%20IDPE/1.%20Materiales/Caso%201/Escrito%20a%20proyectar%20-%20Caso%201.docx"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2.%20Casu&#237;stica%20de%20apersonamiento/1.%20Sebastian%20Astorga%20(SYNERGYA)%20-%20DP%20policia%20-%20testigo/2.%20Modificado/2.%20DNI%20Sim&#243;n%20Carlos%20Aguilar%20P&#233;rez.pdf" TargetMode="External"/><Relationship Id="rId5" Type="http://schemas.openxmlformats.org/officeDocument/2006/relationships/image" Target="../media/image9.png"/><Relationship Id="rId4" Type="http://schemas.openxmlformats.org/officeDocument/2006/relationships/hyperlink" Target="file:///C:\Users\ROSSEMBEL%20CAMPOS\Desktop\1.%20Citaci&#243;n%20de%20declaraci&#243;n%20testimonial%20(1).pdf"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hyperlink" Target="../../7.%20Carpeta%20de%20alumnos%204to%20taller%20de%20escritos%20iniciales%20IDPE/1.%20Materiales/Caso%202/Escrito%20a%20proyectar%20-%20caso%202.docx"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2.%20Casu&#237;stica%20de%20apersonamiento/2.%20Rosa%20Tejerina%20-%20DP%20-%20testigo/2.%20Modificado/2.%20DNI%20-%20RAMONA%20ELSA%20TORRES%20L&#211;PEZ.pdf" TargetMode="External"/><Relationship Id="rId5" Type="http://schemas.openxmlformats.org/officeDocument/2006/relationships/image" Target="../media/image9.png"/><Relationship Id="rId4" Type="http://schemas.openxmlformats.org/officeDocument/2006/relationships/hyperlink" Target="../2.%20Casu&#237;stica%20de%20apersonamiento/2.%20Rosa%20Tejerina%20-%20DP%20-%20testigo/2.%20Modificado/1.%20Citaci&#243;n%20declaraci&#243;n%20(1).pd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hyperlink" Target="../../7.%20Carpeta%20de%20alumnos%204to%20taller%20de%20escritos%20iniciales%20IDPE/1.%20Materiales/Caso%203/Escrito%20a%20proyectar%20-%20caso%203.docx"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2.%20Casu&#237;stica%20de%20apersonamiento/3.%20Fernando%20Casta&#241;eda%20-%20DP%20-%20incluido%20como%20investigado/2.%20Modificado/2.%20DNI-FABIO%20MARIO%20CORREA%20DEL%20PILAR.pdf" TargetMode="External"/><Relationship Id="rId5" Type="http://schemas.openxmlformats.org/officeDocument/2006/relationships/image" Target="../media/image9.png"/><Relationship Id="rId4" Type="http://schemas.openxmlformats.org/officeDocument/2006/relationships/hyperlink" Target="../2.%20Casu&#237;stica%20de%20apersonamiento/3.%20Fernando%20Casta&#241;eda%20-%20DP%20-%20incluido%20como%20investigado/2.%20Modificado/1.%20Disposici&#243;n%206%20del%2012.03.24.pdf"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hyperlink" Target="../../7.%20Carpeta%20de%20alumnos%204to%20taller%20de%20escritos%20iniciales%20IDPE/1.%20Materiales/Caso%204/Escrito%20a%20proyectar%20-%20caso%204.docx"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2.%20Casu&#237;stica%20de%20apersonamiento/4.%20La%20Tinka%20Jaen%202%20contra%20Melvin%20Crisanto%20-%20preparatoria%20-%20agraviada/2.%20Modificado/2.%20DNI.pdf" TargetMode="External"/><Relationship Id="rId5" Type="http://schemas.openxmlformats.org/officeDocument/2006/relationships/image" Target="../media/image9.png"/><Relationship Id="rId4" Type="http://schemas.openxmlformats.org/officeDocument/2006/relationships/hyperlink" Target="file:///C:\Users\ROSSEMBEL%20CAMPOS\Desktop\1.%20Disposici&#243;n%2005%20del%2003.04.24%20-%20Formalizaci&#243;n%20de%20la%20IP.pdf" TargetMode="External"/><Relationship Id="rId9" Type="http://schemas.openxmlformats.org/officeDocument/2006/relationships/hyperlink" Target="../2.%20Casu&#237;stica%20de%20apersonamiento/4.%20La%20Tinka%20Jaen%202%20contra%20Melvin%20Crisanto%20-%20preparatoria%20-%20agraviada/2.%20Modificado/3.%20Vigencia%20de%20Poder.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1F2B"/>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96EEA4F-B848-4465-8120-32D8AF30CE57}"/>
              </a:ext>
            </a:extLst>
          </p:cNvPr>
          <p:cNvPicPr>
            <a:picLocks noChangeAspect="1"/>
          </p:cNvPicPr>
          <p:nvPr/>
        </p:nvPicPr>
        <p:blipFill>
          <a:blip r:embed="rId2"/>
          <a:stretch>
            <a:fillRect/>
          </a:stretch>
        </p:blipFill>
        <p:spPr>
          <a:xfrm>
            <a:off x="4324591" y="2197501"/>
            <a:ext cx="3493311" cy="2462997"/>
          </a:xfrm>
          <a:prstGeom prst="rect">
            <a:avLst/>
          </a:prstGeom>
        </p:spPr>
      </p:pic>
      <p:sp>
        <p:nvSpPr>
          <p:cNvPr id="9" name="CuadroTexto 8">
            <a:extLst>
              <a:ext uri="{FF2B5EF4-FFF2-40B4-BE49-F238E27FC236}">
                <a16:creationId xmlns:a16="http://schemas.microsoft.com/office/drawing/2014/main" id="{0D16104F-024C-4E5B-AABC-05B17A3E4FF6}"/>
              </a:ext>
            </a:extLst>
          </p:cNvPr>
          <p:cNvSpPr txBox="1"/>
          <p:nvPr/>
        </p:nvSpPr>
        <p:spPr>
          <a:xfrm>
            <a:off x="880340" y="1962848"/>
            <a:ext cx="6443003" cy="3046988"/>
          </a:xfrm>
          <a:prstGeom prst="rect">
            <a:avLst/>
          </a:prstGeom>
          <a:noFill/>
        </p:spPr>
        <p:txBody>
          <a:bodyPr wrap="square" rtlCol="0">
            <a:spAutoFit/>
          </a:bodyPr>
          <a:lstStyle/>
          <a:p>
            <a:r>
              <a:rPr lang="es-PE" sz="4800" dirty="0">
                <a:solidFill>
                  <a:srgbClr val="EAC484"/>
                </a:solidFill>
                <a:latin typeface="Cambria" panose="02040503050406030204" pitchFamily="18" charset="0"/>
                <a:ea typeface="Cambria" panose="02040503050406030204" pitchFamily="18" charset="0"/>
              </a:rPr>
              <a:t>Cuarto Taller de escritos iniciales, presentación y seguimientos de casos</a:t>
            </a:r>
          </a:p>
        </p:txBody>
      </p:sp>
      <p:pic>
        <p:nvPicPr>
          <p:cNvPr id="10" name="Imagen 9">
            <a:extLst>
              <a:ext uri="{FF2B5EF4-FFF2-40B4-BE49-F238E27FC236}">
                <a16:creationId xmlns:a16="http://schemas.microsoft.com/office/drawing/2014/main" id="{048A8F6B-08E9-4A26-AD90-4D4A5582B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341" y="704659"/>
            <a:ext cx="2390274" cy="1010080"/>
          </a:xfrm>
          <a:prstGeom prst="rect">
            <a:avLst/>
          </a:prstGeom>
        </p:spPr>
      </p:pic>
      <p:sp>
        <p:nvSpPr>
          <p:cNvPr id="11" name="CuadroTexto 10">
            <a:extLst>
              <a:ext uri="{FF2B5EF4-FFF2-40B4-BE49-F238E27FC236}">
                <a16:creationId xmlns:a16="http://schemas.microsoft.com/office/drawing/2014/main" id="{C2895238-7A52-415B-833E-7FBD49714843}"/>
              </a:ext>
            </a:extLst>
          </p:cNvPr>
          <p:cNvSpPr txBox="1"/>
          <p:nvPr/>
        </p:nvSpPr>
        <p:spPr>
          <a:xfrm>
            <a:off x="880342" y="5371974"/>
            <a:ext cx="2681006" cy="461665"/>
          </a:xfrm>
          <a:prstGeom prst="rect">
            <a:avLst/>
          </a:prstGeom>
          <a:noFill/>
        </p:spPr>
        <p:txBody>
          <a:bodyPr wrap="square" rtlCol="0">
            <a:spAutoFit/>
          </a:bodyPr>
          <a:lstStyle/>
          <a:p>
            <a:r>
              <a:rPr lang="es-PE" sz="2400" dirty="0">
                <a:solidFill>
                  <a:srgbClr val="EAC484"/>
                </a:solidFill>
                <a:latin typeface="Geometria Bold" panose="020B0703020204020204" pitchFamily="34" charset="0"/>
              </a:rPr>
              <a:t>Rossembel Campos</a:t>
            </a:r>
          </a:p>
        </p:txBody>
      </p:sp>
      <p:sp>
        <p:nvSpPr>
          <p:cNvPr id="12" name="CuadroTexto 11">
            <a:extLst>
              <a:ext uri="{FF2B5EF4-FFF2-40B4-BE49-F238E27FC236}">
                <a16:creationId xmlns:a16="http://schemas.microsoft.com/office/drawing/2014/main" id="{1D9803CB-609F-421B-8226-FFB9E510331E}"/>
              </a:ext>
            </a:extLst>
          </p:cNvPr>
          <p:cNvSpPr txBox="1"/>
          <p:nvPr/>
        </p:nvSpPr>
        <p:spPr>
          <a:xfrm>
            <a:off x="880341" y="5784009"/>
            <a:ext cx="6443003" cy="307777"/>
          </a:xfrm>
          <a:prstGeom prst="rect">
            <a:avLst/>
          </a:prstGeom>
          <a:noFill/>
        </p:spPr>
        <p:txBody>
          <a:bodyPr wrap="square" rtlCol="0">
            <a:spAutoFit/>
          </a:bodyPr>
          <a:lstStyle/>
          <a:p>
            <a:r>
              <a:rPr lang="es-PE" sz="1400" dirty="0">
                <a:solidFill>
                  <a:srgbClr val="EAC484"/>
                </a:solidFill>
                <a:latin typeface="Geometria" panose="020B0503020204020204" pitchFamily="34" charset="0"/>
              </a:rPr>
              <a:t>LÍDER DEL EQUIPO DE ASISTENTES DE RODAS Y ASOCIADOS</a:t>
            </a:r>
          </a:p>
        </p:txBody>
      </p:sp>
      <p:cxnSp>
        <p:nvCxnSpPr>
          <p:cNvPr id="13" name="Conector recto 12">
            <a:extLst>
              <a:ext uri="{FF2B5EF4-FFF2-40B4-BE49-F238E27FC236}">
                <a16:creationId xmlns:a16="http://schemas.microsoft.com/office/drawing/2014/main" id="{7776B3D6-79F3-4331-B960-37363FDB34B4}"/>
              </a:ext>
            </a:extLst>
          </p:cNvPr>
          <p:cNvCxnSpPr>
            <a:cxnSpLocks/>
          </p:cNvCxnSpPr>
          <p:nvPr/>
        </p:nvCxnSpPr>
        <p:spPr>
          <a:xfrm>
            <a:off x="949628" y="5215853"/>
            <a:ext cx="1894779"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pic>
        <p:nvPicPr>
          <p:cNvPr id="17" name="Imagen 16">
            <a:extLst>
              <a:ext uri="{FF2B5EF4-FFF2-40B4-BE49-F238E27FC236}">
                <a16:creationId xmlns:a16="http://schemas.microsoft.com/office/drawing/2014/main" id="{8B20F1EA-CA9D-4475-A30D-F09533FD8271}"/>
              </a:ext>
            </a:extLst>
          </p:cNvPr>
          <p:cNvPicPr>
            <a:picLocks noChangeAspect="1"/>
          </p:cNvPicPr>
          <p:nvPr/>
        </p:nvPicPr>
        <p:blipFill>
          <a:blip r:embed="rId4">
            <a:extLst>
              <a:ext uri="{28A0092B-C50C-407E-A947-70E740481C1C}">
                <a14:useLocalDpi xmlns:a14="http://schemas.microsoft.com/office/drawing/2010/main" val="0"/>
              </a:ext>
            </a:extLst>
          </a:blip>
          <a:srcRect l="16748" r="16748"/>
          <a:stretch/>
        </p:blipFill>
        <p:spPr>
          <a:xfrm>
            <a:off x="7628400" y="0"/>
            <a:ext cx="2280488" cy="2288203"/>
          </a:xfrm>
          <a:prstGeom prst="rect">
            <a:avLst/>
          </a:prstGeom>
        </p:spPr>
      </p:pic>
      <p:pic>
        <p:nvPicPr>
          <p:cNvPr id="22" name="Imagen 21">
            <a:extLst>
              <a:ext uri="{FF2B5EF4-FFF2-40B4-BE49-F238E27FC236}">
                <a16:creationId xmlns:a16="http://schemas.microsoft.com/office/drawing/2014/main" id="{5611166A-1FBE-4F76-ABC6-5A7F7C2AD4D8}"/>
              </a:ext>
            </a:extLst>
          </p:cNvPr>
          <p:cNvPicPr>
            <a:picLocks noChangeAspect="1"/>
          </p:cNvPicPr>
          <p:nvPr/>
        </p:nvPicPr>
        <p:blipFill>
          <a:blip r:embed="rId5">
            <a:extLst>
              <a:ext uri="{28A0092B-C50C-407E-A947-70E740481C1C}">
                <a14:useLocalDpi xmlns:a14="http://schemas.microsoft.com/office/drawing/2010/main" val="0"/>
              </a:ext>
            </a:extLst>
          </a:blip>
          <a:srcRect l="16792" r="16792"/>
          <a:stretch/>
        </p:blipFill>
        <p:spPr>
          <a:xfrm>
            <a:off x="7626520" y="4569798"/>
            <a:ext cx="2282400" cy="2285995"/>
          </a:xfrm>
          <a:prstGeom prst="rect">
            <a:avLst/>
          </a:prstGeom>
        </p:spPr>
      </p:pic>
      <p:sp>
        <p:nvSpPr>
          <p:cNvPr id="18" name="Rectángulo 17">
            <a:extLst>
              <a:ext uri="{FF2B5EF4-FFF2-40B4-BE49-F238E27FC236}">
                <a16:creationId xmlns:a16="http://schemas.microsoft.com/office/drawing/2014/main" id="{87EA4E40-92A7-445F-89CA-36B599EAB056}"/>
              </a:ext>
            </a:extLst>
          </p:cNvPr>
          <p:cNvSpPr/>
          <p:nvPr/>
        </p:nvSpPr>
        <p:spPr>
          <a:xfrm>
            <a:off x="7627800" y="2283795"/>
            <a:ext cx="2282400" cy="2288203"/>
          </a:xfrm>
          <a:prstGeom prst="rect">
            <a:avLst/>
          </a:prstGeom>
          <a:solidFill>
            <a:srgbClr val="EAC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4" name="Imagen 23">
            <a:extLst>
              <a:ext uri="{FF2B5EF4-FFF2-40B4-BE49-F238E27FC236}">
                <a16:creationId xmlns:a16="http://schemas.microsoft.com/office/drawing/2014/main" id="{ADAC27BB-36C0-4751-92CB-10788291CDA0}"/>
              </a:ext>
            </a:extLst>
          </p:cNvPr>
          <p:cNvPicPr>
            <a:picLocks noChangeAspect="1"/>
          </p:cNvPicPr>
          <p:nvPr/>
        </p:nvPicPr>
        <p:blipFill>
          <a:blip r:embed="rId6">
            <a:extLst>
              <a:ext uri="{28A0092B-C50C-407E-A947-70E740481C1C}">
                <a14:useLocalDpi xmlns:a14="http://schemas.microsoft.com/office/drawing/2010/main" val="0"/>
              </a:ext>
            </a:extLst>
          </a:blip>
          <a:srcRect t="16561" b="16561"/>
          <a:stretch/>
        </p:blipFill>
        <p:spPr>
          <a:xfrm>
            <a:off x="9910120" y="2282400"/>
            <a:ext cx="2281880" cy="2289600"/>
          </a:xfrm>
          <a:prstGeom prst="rect">
            <a:avLst/>
          </a:prstGeom>
        </p:spPr>
      </p:pic>
    </p:spTree>
    <p:extLst>
      <p:ext uri="{BB962C8B-B14F-4D97-AF65-F5344CB8AC3E}">
        <p14:creationId xmlns:p14="http://schemas.microsoft.com/office/powerpoint/2010/main" val="2029537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BAE31FD7-52EC-4E44-AFA7-BB0E471EA013}"/>
              </a:ext>
            </a:extLst>
          </p:cNvPr>
          <p:cNvSpPr/>
          <p:nvPr/>
        </p:nvSpPr>
        <p:spPr>
          <a:xfrm>
            <a:off x="6096000" y="0"/>
            <a:ext cx="6096000" cy="6857995"/>
          </a:xfrm>
          <a:prstGeom prst="rect">
            <a:avLst/>
          </a:prstGeom>
          <a:solidFill>
            <a:srgbClr val="EE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 name="Conector recto 3">
            <a:extLst>
              <a:ext uri="{FF2B5EF4-FFF2-40B4-BE49-F238E27FC236}">
                <a16:creationId xmlns:a16="http://schemas.microsoft.com/office/drawing/2014/main" id="{595FB8E3-243E-4DC6-AF60-8A0DFDA9762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561EB37-FEC4-4AAE-8A07-ADD7DEE2ECF9}"/>
              </a:ext>
            </a:extLst>
          </p:cNvPr>
          <p:cNvSpPr txBox="1"/>
          <p:nvPr/>
        </p:nvSpPr>
        <p:spPr>
          <a:xfrm>
            <a:off x="428315" y="659117"/>
            <a:ext cx="1157006" cy="316582"/>
          </a:xfrm>
          <a:prstGeom prst="rect">
            <a:avLst/>
          </a:prstGeom>
          <a:noFill/>
        </p:spPr>
        <p:txBody>
          <a:bodyPr wrap="square" rtlCol="0">
            <a:spAutoFit/>
          </a:bodyPr>
          <a:lstStyle/>
          <a:p>
            <a:pPr algn="r"/>
            <a:r>
              <a:rPr lang="es-PE" sz="1400" dirty="0">
                <a:solidFill>
                  <a:srgbClr val="161F2B"/>
                </a:solidFill>
                <a:latin typeface="Cambria" panose="02040503050406030204" pitchFamily="18" charset="0"/>
                <a:ea typeface="Cambria" panose="02040503050406030204" pitchFamily="18" charset="0"/>
              </a:rPr>
              <a:t>09 / 32</a:t>
            </a:r>
          </a:p>
        </p:txBody>
      </p:sp>
      <p:sp>
        <p:nvSpPr>
          <p:cNvPr id="23" name="CuadroTexto 22">
            <a:extLst>
              <a:ext uri="{FF2B5EF4-FFF2-40B4-BE49-F238E27FC236}">
                <a16:creationId xmlns:a16="http://schemas.microsoft.com/office/drawing/2014/main" id="{4EBC24FD-4D41-4C1B-BDD5-7151E517AE02}"/>
              </a:ext>
            </a:extLst>
          </p:cNvPr>
          <p:cNvSpPr txBox="1"/>
          <p:nvPr/>
        </p:nvSpPr>
        <p:spPr>
          <a:xfrm>
            <a:off x="692764" y="1557547"/>
            <a:ext cx="5337190" cy="523220"/>
          </a:xfrm>
          <a:prstGeom prst="rect">
            <a:avLst/>
          </a:prstGeom>
          <a:noFill/>
        </p:spPr>
        <p:txBody>
          <a:bodyPr wrap="square" rtlCol="0">
            <a:spAutoFit/>
          </a:bodyPr>
          <a:lstStyle/>
          <a:p>
            <a:r>
              <a:rPr lang="es-MX" sz="2800" b="1" dirty="0">
                <a:solidFill>
                  <a:srgbClr val="161F2B"/>
                </a:solidFill>
                <a:latin typeface="Cambria" panose="02040503050406030204" pitchFamily="18" charset="0"/>
                <a:ea typeface="Cambria" panose="02040503050406030204" pitchFamily="18" charset="0"/>
              </a:rPr>
              <a:t>5to Caso: TheLotter SAC </a:t>
            </a:r>
            <a:endParaRPr lang="es-PE" sz="2800" b="1" dirty="0">
              <a:solidFill>
                <a:srgbClr val="161F2B"/>
              </a:solidFill>
              <a:latin typeface="Cambria" panose="02040503050406030204" pitchFamily="18" charset="0"/>
              <a:ea typeface="Cambria" panose="02040503050406030204" pitchFamily="18" charset="0"/>
            </a:endParaRPr>
          </a:p>
        </p:txBody>
      </p:sp>
      <p:sp>
        <p:nvSpPr>
          <p:cNvPr id="19" name="CuadroTexto 18">
            <a:extLst>
              <a:ext uri="{FF2B5EF4-FFF2-40B4-BE49-F238E27FC236}">
                <a16:creationId xmlns:a16="http://schemas.microsoft.com/office/drawing/2014/main" id="{93EA4139-E9BD-4C28-8DCA-A280DE65BED8}"/>
              </a:ext>
            </a:extLst>
          </p:cNvPr>
          <p:cNvSpPr txBox="1"/>
          <p:nvPr/>
        </p:nvSpPr>
        <p:spPr>
          <a:xfrm>
            <a:off x="7467184" y="2721541"/>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Disposición fiscal</a:t>
            </a:r>
            <a:endParaRPr lang="es-PE" sz="2100" dirty="0">
              <a:solidFill>
                <a:srgbClr val="161F2B"/>
              </a:solidFill>
              <a:latin typeface="Geometria Bold" panose="020B0703020204020204" pitchFamily="34" charset="0"/>
            </a:endParaRPr>
          </a:p>
        </p:txBody>
      </p:sp>
      <p:sp>
        <p:nvSpPr>
          <p:cNvPr id="20" name="CuadroTexto 19">
            <a:extLst>
              <a:ext uri="{FF2B5EF4-FFF2-40B4-BE49-F238E27FC236}">
                <a16:creationId xmlns:a16="http://schemas.microsoft.com/office/drawing/2014/main" id="{ABC062E8-9E55-4CD1-9F50-CA7F0D1909BE}"/>
              </a:ext>
            </a:extLst>
          </p:cNvPr>
          <p:cNvSpPr txBox="1"/>
          <p:nvPr/>
        </p:nvSpPr>
        <p:spPr>
          <a:xfrm>
            <a:off x="1404651" y="2327002"/>
            <a:ext cx="4484890" cy="3108543"/>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El caso: </a:t>
            </a:r>
            <a:r>
              <a:rPr lang="es-ES" sz="1400" dirty="0">
                <a:latin typeface="Cambria" panose="02040503050406030204" pitchFamily="18" charset="0"/>
                <a:ea typeface="Cambria" panose="02040503050406030204" pitchFamily="18" charset="0"/>
              </a:rPr>
              <a:t>	TheLotter SAC es uno de nuestros clientes quienes se dedican a la venta de loterías a nivel internacional. El día 24.07.24 nos notificaron la Disposición 3 del 19.05.24 mediante el cual programan las declaraciones testimoniales de las señoras Glenda Susana Villarán Cevallos y de Beatriz María Georgia Gutierrez para el día 31.07.24, ambos personal de TheLotter SAC; sin embargo, de la comunicación al cliente, nos informan que ambos se encuentran de vacaciones por el periodo del 26.07.24 al 01.08.24; por lo cual nos solicitan que los apoyemos con comunicar las vacaciones ante unas posibles inconcurrencia; y de ser el caso, solicitar sus declaraciones testimoniales. </a:t>
            </a:r>
            <a:r>
              <a:rPr lang="es-ES" sz="1400" u="sng" dirty="0">
                <a:latin typeface="Cambria" panose="02040503050406030204" pitchFamily="18" charset="0"/>
                <a:ea typeface="Cambria" panose="02040503050406030204" pitchFamily="18" charset="0"/>
              </a:rPr>
              <a:t>Tenemos Disposición fiscal</a:t>
            </a:r>
            <a:r>
              <a:rPr lang="es-ES" sz="1400" dirty="0">
                <a:latin typeface="Cambria" panose="02040503050406030204" pitchFamily="18" charset="0"/>
                <a:ea typeface="Cambria" panose="02040503050406030204" pitchFamily="18" charset="0"/>
              </a:rPr>
              <a:t>.</a:t>
            </a:r>
            <a:endParaRPr lang="es-PE" sz="1400" dirty="0">
              <a:latin typeface="Cambria" panose="02040503050406030204" pitchFamily="18" charset="0"/>
              <a:ea typeface="Cambria" panose="02040503050406030204" pitchFamily="18" charset="0"/>
            </a:endParaRPr>
          </a:p>
        </p:txBody>
      </p:sp>
      <p:pic>
        <p:nvPicPr>
          <p:cNvPr id="3" name="Imagen 2">
            <a:extLst>
              <a:ext uri="{FF2B5EF4-FFF2-40B4-BE49-F238E27FC236}">
                <a16:creationId xmlns:a16="http://schemas.microsoft.com/office/drawing/2014/main" id="{DCF1CECE-D23B-442F-9C33-54A4D9E3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492" y="2352822"/>
            <a:ext cx="540000" cy="545826"/>
          </a:xfrm>
          <a:prstGeom prst="rect">
            <a:avLst/>
          </a:prstGeom>
          <a:effectLst>
            <a:outerShdw blurRad="63500" dist="50800" dir="2700000" algn="tl" rotWithShape="0">
              <a:schemeClr val="tx1">
                <a:lumMod val="85000"/>
                <a:lumOff val="15000"/>
                <a:alpha val="50000"/>
              </a:schemeClr>
            </a:outerShdw>
          </a:effectLst>
        </p:spPr>
      </p:pic>
      <p:pic>
        <p:nvPicPr>
          <p:cNvPr id="2" name="Imagen 1">
            <a:extLst>
              <a:ext uri="{FF2B5EF4-FFF2-40B4-BE49-F238E27FC236}">
                <a16:creationId xmlns:a16="http://schemas.microsoft.com/office/drawing/2014/main" id="{4E2A7F9C-4F38-3A64-2CB6-B58943BB3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902" y="608997"/>
            <a:ext cx="1838601" cy="776954"/>
          </a:xfrm>
          <a:prstGeom prst="rect">
            <a:avLst/>
          </a:prstGeom>
        </p:spPr>
      </p:pic>
      <p:pic>
        <p:nvPicPr>
          <p:cNvPr id="24" name="Imagen 23">
            <a:hlinkClick r:id="rId4" action="ppaction://hlinkfile"/>
            <a:extLst>
              <a:ext uri="{FF2B5EF4-FFF2-40B4-BE49-F238E27FC236}">
                <a16:creationId xmlns:a16="http://schemas.microsoft.com/office/drawing/2014/main" id="{1069C7B8-BA91-4F92-AAE4-FCBFA3C15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9" y="2565406"/>
            <a:ext cx="720000" cy="727769"/>
          </a:xfrm>
          <a:prstGeom prst="rect">
            <a:avLst/>
          </a:prstGeom>
          <a:effectLst>
            <a:outerShdw blurRad="63500" dist="50800" dir="2700000" algn="tl" rotWithShape="0">
              <a:schemeClr val="tx1">
                <a:lumMod val="85000"/>
                <a:lumOff val="15000"/>
                <a:alpha val="50000"/>
              </a:schemeClr>
            </a:outerShdw>
          </a:effectLst>
        </p:spPr>
      </p:pic>
      <p:sp>
        <p:nvSpPr>
          <p:cNvPr id="27" name="CuadroTexto 26">
            <a:extLst>
              <a:ext uri="{FF2B5EF4-FFF2-40B4-BE49-F238E27FC236}">
                <a16:creationId xmlns:a16="http://schemas.microsoft.com/office/drawing/2014/main" id="{52B84FF9-2C8E-40DF-AE02-708E436805DC}"/>
              </a:ext>
            </a:extLst>
          </p:cNvPr>
          <p:cNvSpPr txBox="1"/>
          <p:nvPr/>
        </p:nvSpPr>
        <p:spPr>
          <a:xfrm>
            <a:off x="2435126" y="608997"/>
            <a:ext cx="5918881" cy="307777"/>
          </a:xfrm>
          <a:prstGeom prst="rect">
            <a:avLst/>
          </a:prstGeom>
          <a:noFill/>
        </p:spPr>
        <p:txBody>
          <a:bodyPr wrap="square" rtlCol="0">
            <a:spAutoFit/>
          </a:bodyPr>
          <a:lstStyle/>
          <a:p>
            <a:r>
              <a:rPr lang="es-ES" sz="1400" dirty="0">
                <a:solidFill>
                  <a:srgbClr val="161F2B"/>
                </a:solidFill>
                <a:latin typeface="Cambria" panose="02040503050406030204" pitchFamily="18" charset="0"/>
                <a:ea typeface="Cambria" panose="02040503050406030204" pitchFamily="18" charset="0"/>
              </a:rPr>
              <a:t>Cuarto taller de escritos iniciales, presentación y seguimientos de casos</a:t>
            </a:r>
          </a:p>
        </p:txBody>
      </p:sp>
      <p:pic>
        <p:nvPicPr>
          <p:cNvPr id="28" name="Imagen 27">
            <a:hlinkClick r:id="rId6" action="ppaction://hlinkfile"/>
            <a:extLst>
              <a:ext uri="{FF2B5EF4-FFF2-40B4-BE49-F238E27FC236}">
                <a16:creationId xmlns:a16="http://schemas.microsoft.com/office/drawing/2014/main" id="{CEB9C80D-DF1E-4A1B-BA28-7DEE108E5F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3160" y="5421358"/>
            <a:ext cx="891517" cy="900000"/>
          </a:xfrm>
          <a:prstGeom prst="rect">
            <a:avLst/>
          </a:prstGeom>
          <a:effectLst>
            <a:outerShdw blurRad="63500" dist="50800" dir="2700000" algn="tl" rotWithShape="0">
              <a:srgbClr val="000000">
                <a:alpha val="43137"/>
              </a:srgbClr>
            </a:outerShdw>
          </a:effectLst>
        </p:spPr>
      </p:pic>
      <p:sp>
        <p:nvSpPr>
          <p:cNvPr id="32" name="CuadroTexto 31">
            <a:extLst>
              <a:ext uri="{FF2B5EF4-FFF2-40B4-BE49-F238E27FC236}">
                <a16:creationId xmlns:a16="http://schemas.microsoft.com/office/drawing/2014/main" id="{C58519EF-4AFA-48AA-8388-101DA78590C0}"/>
              </a:ext>
            </a:extLst>
          </p:cNvPr>
          <p:cNvSpPr txBox="1"/>
          <p:nvPr/>
        </p:nvSpPr>
        <p:spPr>
          <a:xfrm>
            <a:off x="7467184" y="5663609"/>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Empecemos a redactar!</a:t>
            </a:r>
            <a:endParaRPr lang="es-PE" sz="2100" dirty="0">
              <a:solidFill>
                <a:srgbClr val="161F2B"/>
              </a:solidFill>
              <a:latin typeface="Geometria Bold" panose="020B0703020204020204" pitchFamily="34" charset="0"/>
            </a:endParaRPr>
          </a:p>
        </p:txBody>
      </p:sp>
      <p:pic>
        <p:nvPicPr>
          <p:cNvPr id="18" name="Imagen 17">
            <a:extLst>
              <a:ext uri="{FF2B5EF4-FFF2-40B4-BE49-F238E27FC236}">
                <a16:creationId xmlns:a16="http://schemas.microsoft.com/office/drawing/2014/main" id="{78C7E811-B55F-4799-93E9-D056DB289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492" y="5703969"/>
            <a:ext cx="540000" cy="545826"/>
          </a:xfrm>
          <a:prstGeom prst="rect">
            <a:avLst/>
          </a:prstGeom>
          <a:effectLst>
            <a:outerShdw blurRad="63500" dist="50800" dir="2700000" algn="tl" rotWithShape="0">
              <a:schemeClr val="tx1">
                <a:lumMod val="85000"/>
                <a:lumOff val="15000"/>
                <a:alpha val="50000"/>
              </a:schemeClr>
            </a:outerShdw>
          </a:effectLst>
        </p:spPr>
      </p:pic>
      <p:sp>
        <p:nvSpPr>
          <p:cNvPr id="21" name="CuadroTexto 20">
            <a:extLst>
              <a:ext uri="{FF2B5EF4-FFF2-40B4-BE49-F238E27FC236}">
                <a16:creationId xmlns:a16="http://schemas.microsoft.com/office/drawing/2014/main" id="{0A11CC59-5D63-4449-BDFB-1BC742FE8018}"/>
              </a:ext>
            </a:extLst>
          </p:cNvPr>
          <p:cNvSpPr txBox="1"/>
          <p:nvPr/>
        </p:nvSpPr>
        <p:spPr>
          <a:xfrm>
            <a:off x="1494652" y="5602053"/>
            <a:ext cx="4332834" cy="954107"/>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¿Qué vamos a aprender? </a:t>
            </a:r>
            <a:r>
              <a:rPr lang="es-ES" sz="1400" dirty="0">
                <a:latin typeface="Cambria" panose="02040503050406030204" pitchFamily="18" charset="0"/>
                <a:ea typeface="Cambria" panose="02040503050406030204" pitchFamily="18" charset="0"/>
              </a:rPr>
              <a:t>Pedido de reprogramación de declaraciones testimoniales de los trabajadores de nuestro cliente (persona jurídica), quien se encuentra en calidad de agraviada.</a:t>
            </a:r>
            <a:endParaRPr lang="es-PE"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12676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BAE31FD7-52EC-4E44-AFA7-BB0E471EA013}"/>
              </a:ext>
            </a:extLst>
          </p:cNvPr>
          <p:cNvSpPr/>
          <p:nvPr/>
        </p:nvSpPr>
        <p:spPr>
          <a:xfrm>
            <a:off x="6096000" y="0"/>
            <a:ext cx="6096000" cy="6857995"/>
          </a:xfrm>
          <a:prstGeom prst="rect">
            <a:avLst/>
          </a:prstGeom>
          <a:solidFill>
            <a:srgbClr val="EE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 name="Conector recto 3">
            <a:extLst>
              <a:ext uri="{FF2B5EF4-FFF2-40B4-BE49-F238E27FC236}">
                <a16:creationId xmlns:a16="http://schemas.microsoft.com/office/drawing/2014/main" id="{595FB8E3-243E-4DC6-AF60-8A0DFDA9762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561EB37-FEC4-4AAE-8A07-ADD7DEE2ECF9}"/>
              </a:ext>
            </a:extLst>
          </p:cNvPr>
          <p:cNvSpPr txBox="1"/>
          <p:nvPr/>
        </p:nvSpPr>
        <p:spPr>
          <a:xfrm>
            <a:off x="428315" y="659117"/>
            <a:ext cx="1157006" cy="316582"/>
          </a:xfrm>
          <a:prstGeom prst="rect">
            <a:avLst/>
          </a:prstGeom>
          <a:noFill/>
        </p:spPr>
        <p:txBody>
          <a:bodyPr wrap="square" rtlCol="0">
            <a:spAutoFit/>
          </a:bodyPr>
          <a:lstStyle/>
          <a:p>
            <a:pPr algn="r"/>
            <a:r>
              <a:rPr lang="es-PE" sz="1400" dirty="0">
                <a:solidFill>
                  <a:srgbClr val="161F2B"/>
                </a:solidFill>
                <a:latin typeface="Cambria" panose="02040503050406030204" pitchFamily="18" charset="0"/>
                <a:ea typeface="Cambria" panose="02040503050406030204" pitchFamily="18" charset="0"/>
              </a:rPr>
              <a:t>11 / 32</a:t>
            </a:r>
          </a:p>
        </p:txBody>
      </p:sp>
      <p:sp>
        <p:nvSpPr>
          <p:cNvPr id="23" name="CuadroTexto 22">
            <a:extLst>
              <a:ext uri="{FF2B5EF4-FFF2-40B4-BE49-F238E27FC236}">
                <a16:creationId xmlns:a16="http://schemas.microsoft.com/office/drawing/2014/main" id="{4EBC24FD-4D41-4C1B-BDD5-7151E517AE02}"/>
              </a:ext>
            </a:extLst>
          </p:cNvPr>
          <p:cNvSpPr txBox="1"/>
          <p:nvPr/>
        </p:nvSpPr>
        <p:spPr>
          <a:xfrm>
            <a:off x="693546" y="1582512"/>
            <a:ext cx="6096000" cy="523220"/>
          </a:xfrm>
          <a:prstGeom prst="rect">
            <a:avLst/>
          </a:prstGeom>
          <a:noFill/>
        </p:spPr>
        <p:txBody>
          <a:bodyPr wrap="square" rtlCol="0">
            <a:spAutoFit/>
          </a:bodyPr>
          <a:lstStyle/>
          <a:p>
            <a:r>
              <a:rPr lang="es-MX" sz="2800" b="1" dirty="0">
                <a:solidFill>
                  <a:srgbClr val="161F2B"/>
                </a:solidFill>
                <a:latin typeface="Cambria" panose="02040503050406030204" pitchFamily="18" charset="0"/>
                <a:ea typeface="Cambria" panose="02040503050406030204" pitchFamily="18" charset="0"/>
              </a:rPr>
              <a:t>6to Caso: Tomás Óscar Ordoñez Diaz </a:t>
            </a:r>
            <a:endParaRPr lang="es-PE" sz="2800" b="1" dirty="0">
              <a:solidFill>
                <a:srgbClr val="161F2B"/>
              </a:solidFill>
              <a:latin typeface="Cambria" panose="02040503050406030204" pitchFamily="18" charset="0"/>
              <a:ea typeface="Cambria" panose="02040503050406030204" pitchFamily="18" charset="0"/>
            </a:endParaRPr>
          </a:p>
        </p:txBody>
      </p:sp>
      <p:sp>
        <p:nvSpPr>
          <p:cNvPr id="19" name="CuadroTexto 18">
            <a:extLst>
              <a:ext uri="{FF2B5EF4-FFF2-40B4-BE49-F238E27FC236}">
                <a16:creationId xmlns:a16="http://schemas.microsoft.com/office/drawing/2014/main" id="{93EA4139-E9BD-4C28-8DCA-A280DE65BED8}"/>
              </a:ext>
            </a:extLst>
          </p:cNvPr>
          <p:cNvSpPr txBox="1"/>
          <p:nvPr/>
        </p:nvSpPr>
        <p:spPr>
          <a:xfrm>
            <a:off x="7467184" y="2721541"/>
            <a:ext cx="3816636"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Oficio de elevación de actuados </a:t>
            </a:r>
            <a:endParaRPr lang="es-PE" sz="2100" dirty="0">
              <a:solidFill>
                <a:srgbClr val="161F2B"/>
              </a:solidFill>
              <a:latin typeface="Geometria Bold" panose="020B0703020204020204" pitchFamily="34" charset="0"/>
            </a:endParaRPr>
          </a:p>
        </p:txBody>
      </p:sp>
      <p:sp>
        <p:nvSpPr>
          <p:cNvPr id="20" name="CuadroTexto 19">
            <a:extLst>
              <a:ext uri="{FF2B5EF4-FFF2-40B4-BE49-F238E27FC236}">
                <a16:creationId xmlns:a16="http://schemas.microsoft.com/office/drawing/2014/main" id="{ABC062E8-9E55-4CD1-9F50-CA7F0D1909BE}"/>
              </a:ext>
            </a:extLst>
          </p:cNvPr>
          <p:cNvSpPr txBox="1"/>
          <p:nvPr/>
        </p:nvSpPr>
        <p:spPr>
          <a:xfrm>
            <a:off x="1460079" y="2480230"/>
            <a:ext cx="4272414" cy="2462213"/>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El caso: </a:t>
            </a:r>
            <a:r>
              <a:rPr lang="es-ES" sz="1400" dirty="0">
                <a:latin typeface="Cambria" panose="02040503050406030204" pitchFamily="18" charset="0"/>
                <a:ea typeface="Cambria" panose="02040503050406030204" pitchFamily="18" charset="0"/>
              </a:rPr>
              <a:t>	En este caso, el Sr. Ordoñez se comunica con nosotros y nos informa que tiene una investigación preliminar en su contra por el presunto delito de secuestro, que el fiscal provincial ha emitido disposición de archivo donde lo absuelven; sin embargo, la parte denunciante presentó su recurso de elevación de actuados por no estar conforme. Nos pide que nos apersonemos en la fiscalía superior para tener una entrevista fiscal, explicarle los hechos y lograr que el fiscal superior confirme el archivo. </a:t>
            </a:r>
            <a:r>
              <a:rPr lang="es-ES" sz="1400" u="sng" dirty="0">
                <a:latin typeface="Cambria" panose="02040503050406030204" pitchFamily="18" charset="0"/>
                <a:ea typeface="Cambria" panose="02040503050406030204" pitchFamily="18" charset="0"/>
              </a:rPr>
              <a:t>Nos envía Oficio de elevación de actuados</a:t>
            </a:r>
            <a:r>
              <a:rPr lang="es-ES" sz="1400" dirty="0">
                <a:latin typeface="Cambria" panose="02040503050406030204" pitchFamily="18" charset="0"/>
                <a:ea typeface="Cambria" panose="02040503050406030204" pitchFamily="18" charset="0"/>
              </a:rPr>
              <a:t>.</a:t>
            </a:r>
            <a:endParaRPr lang="es-PE" sz="1400" dirty="0">
              <a:latin typeface="Cambria" panose="02040503050406030204" pitchFamily="18" charset="0"/>
              <a:ea typeface="Cambria" panose="02040503050406030204" pitchFamily="18" charset="0"/>
            </a:endParaRPr>
          </a:p>
        </p:txBody>
      </p:sp>
      <p:pic>
        <p:nvPicPr>
          <p:cNvPr id="3" name="Imagen 2">
            <a:extLst>
              <a:ext uri="{FF2B5EF4-FFF2-40B4-BE49-F238E27FC236}">
                <a16:creationId xmlns:a16="http://schemas.microsoft.com/office/drawing/2014/main" id="{DCF1CECE-D23B-442F-9C33-54A4D9E3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546" y="2448628"/>
            <a:ext cx="540000" cy="545826"/>
          </a:xfrm>
          <a:prstGeom prst="rect">
            <a:avLst/>
          </a:prstGeom>
          <a:effectLst>
            <a:outerShdw blurRad="63500" dist="50800" dir="2700000" algn="tl" rotWithShape="0">
              <a:schemeClr val="tx1">
                <a:lumMod val="85000"/>
                <a:lumOff val="15000"/>
                <a:alpha val="50000"/>
              </a:schemeClr>
            </a:outerShdw>
          </a:effectLst>
        </p:spPr>
      </p:pic>
      <p:pic>
        <p:nvPicPr>
          <p:cNvPr id="2" name="Imagen 1">
            <a:extLst>
              <a:ext uri="{FF2B5EF4-FFF2-40B4-BE49-F238E27FC236}">
                <a16:creationId xmlns:a16="http://schemas.microsoft.com/office/drawing/2014/main" id="{4E2A7F9C-4F38-3A64-2CB6-B58943BB3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902" y="608997"/>
            <a:ext cx="1838601" cy="776954"/>
          </a:xfrm>
          <a:prstGeom prst="rect">
            <a:avLst/>
          </a:prstGeom>
        </p:spPr>
      </p:pic>
      <p:pic>
        <p:nvPicPr>
          <p:cNvPr id="24" name="Imagen 23">
            <a:hlinkClick r:id="rId4" action="ppaction://hlinkfile"/>
            <a:extLst>
              <a:ext uri="{FF2B5EF4-FFF2-40B4-BE49-F238E27FC236}">
                <a16:creationId xmlns:a16="http://schemas.microsoft.com/office/drawing/2014/main" id="{1069C7B8-BA91-4F92-AAE4-FCBFA3C15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9" y="2571626"/>
            <a:ext cx="720000" cy="727769"/>
          </a:xfrm>
          <a:prstGeom prst="rect">
            <a:avLst/>
          </a:prstGeom>
          <a:effectLst>
            <a:outerShdw blurRad="63500" dist="50800" dir="2700000" algn="tl" rotWithShape="0">
              <a:schemeClr val="tx1">
                <a:lumMod val="85000"/>
                <a:lumOff val="15000"/>
                <a:alpha val="50000"/>
              </a:schemeClr>
            </a:outerShdw>
          </a:effectLst>
        </p:spPr>
      </p:pic>
      <p:pic>
        <p:nvPicPr>
          <p:cNvPr id="25" name="Imagen 24">
            <a:hlinkClick r:id="rId6" action="ppaction://hlinkfile"/>
            <a:extLst>
              <a:ext uri="{FF2B5EF4-FFF2-40B4-BE49-F238E27FC236}">
                <a16:creationId xmlns:a16="http://schemas.microsoft.com/office/drawing/2014/main" id="{06C757FA-72BE-48A5-AC6D-AF1E0F32B1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9" y="3517390"/>
            <a:ext cx="720000" cy="727769"/>
          </a:xfrm>
          <a:prstGeom prst="rect">
            <a:avLst/>
          </a:prstGeom>
          <a:effectLst>
            <a:outerShdw blurRad="63500" dist="50800" dir="2700000" algn="tl" rotWithShape="0">
              <a:schemeClr val="tx1">
                <a:lumMod val="85000"/>
                <a:lumOff val="15000"/>
                <a:alpha val="50000"/>
              </a:schemeClr>
            </a:outerShdw>
          </a:effectLst>
        </p:spPr>
      </p:pic>
      <p:sp>
        <p:nvSpPr>
          <p:cNvPr id="26" name="CuadroTexto 25">
            <a:extLst>
              <a:ext uri="{FF2B5EF4-FFF2-40B4-BE49-F238E27FC236}">
                <a16:creationId xmlns:a16="http://schemas.microsoft.com/office/drawing/2014/main" id="{116C9C4E-797F-46C6-8A3C-8043C3455FE5}"/>
              </a:ext>
            </a:extLst>
          </p:cNvPr>
          <p:cNvSpPr txBox="1"/>
          <p:nvPr/>
        </p:nvSpPr>
        <p:spPr>
          <a:xfrm>
            <a:off x="7467184" y="3679635"/>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DNI</a:t>
            </a:r>
            <a:endParaRPr lang="es-PE" sz="2100" dirty="0">
              <a:solidFill>
                <a:srgbClr val="161F2B"/>
              </a:solidFill>
              <a:latin typeface="Geometria Bold" panose="020B0703020204020204" pitchFamily="34" charset="0"/>
            </a:endParaRPr>
          </a:p>
        </p:txBody>
      </p:sp>
      <p:sp>
        <p:nvSpPr>
          <p:cNvPr id="27" name="CuadroTexto 26">
            <a:extLst>
              <a:ext uri="{FF2B5EF4-FFF2-40B4-BE49-F238E27FC236}">
                <a16:creationId xmlns:a16="http://schemas.microsoft.com/office/drawing/2014/main" id="{52B84FF9-2C8E-40DF-AE02-708E436805DC}"/>
              </a:ext>
            </a:extLst>
          </p:cNvPr>
          <p:cNvSpPr txBox="1"/>
          <p:nvPr/>
        </p:nvSpPr>
        <p:spPr>
          <a:xfrm>
            <a:off x="2435126" y="608997"/>
            <a:ext cx="5974865" cy="307777"/>
          </a:xfrm>
          <a:prstGeom prst="rect">
            <a:avLst/>
          </a:prstGeom>
          <a:noFill/>
        </p:spPr>
        <p:txBody>
          <a:bodyPr wrap="square" rtlCol="0">
            <a:spAutoFit/>
          </a:bodyPr>
          <a:lstStyle/>
          <a:p>
            <a:r>
              <a:rPr lang="es-ES" sz="1400" dirty="0">
                <a:solidFill>
                  <a:srgbClr val="161F2B"/>
                </a:solidFill>
                <a:latin typeface="Cambria" panose="02040503050406030204" pitchFamily="18" charset="0"/>
                <a:ea typeface="Cambria" panose="02040503050406030204" pitchFamily="18" charset="0"/>
              </a:rPr>
              <a:t>Cuarto taller de escritos iniciales, presentación y seguimientos de casos</a:t>
            </a:r>
          </a:p>
        </p:txBody>
      </p:sp>
      <p:pic>
        <p:nvPicPr>
          <p:cNvPr id="28" name="Imagen 27">
            <a:hlinkClick r:id="rId7" action="ppaction://hlinkfile"/>
            <a:extLst>
              <a:ext uri="{FF2B5EF4-FFF2-40B4-BE49-F238E27FC236}">
                <a16:creationId xmlns:a16="http://schemas.microsoft.com/office/drawing/2014/main" id="{CEB9C80D-DF1E-4A1B-BA28-7DEE108E5F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3160" y="5421358"/>
            <a:ext cx="891517" cy="900000"/>
          </a:xfrm>
          <a:prstGeom prst="rect">
            <a:avLst/>
          </a:prstGeom>
          <a:effectLst>
            <a:outerShdw blurRad="63500" dist="50800" dir="2700000" algn="tl" rotWithShape="0">
              <a:srgbClr val="000000">
                <a:alpha val="43137"/>
              </a:srgbClr>
            </a:outerShdw>
          </a:effectLst>
        </p:spPr>
      </p:pic>
      <p:sp>
        <p:nvSpPr>
          <p:cNvPr id="32" name="CuadroTexto 31">
            <a:extLst>
              <a:ext uri="{FF2B5EF4-FFF2-40B4-BE49-F238E27FC236}">
                <a16:creationId xmlns:a16="http://schemas.microsoft.com/office/drawing/2014/main" id="{C58519EF-4AFA-48AA-8388-101DA78590C0}"/>
              </a:ext>
            </a:extLst>
          </p:cNvPr>
          <p:cNvSpPr txBox="1"/>
          <p:nvPr/>
        </p:nvSpPr>
        <p:spPr>
          <a:xfrm>
            <a:off x="7467184" y="5663609"/>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Empecemos a redactar!</a:t>
            </a:r>
            <a:endParaRPr lang="es-PE" sz="2100" dirty="0">
              <a:solidFill>
                <a:srgbClr val="161F2B"/>
              </a:solidFill>
              <a:latin typeface="Geometria Bold" panose="020B0703020204020204" pitchFamily="34" charset="0"/>
            </a:endParaRPr>
          </a:p>
        </p:txBody>
      </p:sp>
      <p:pic>
        <p:nvPicPr>
          <p:cNvPr id="18" name="Imagen 17">
            <a:extLst>
              <a:ext uri="{FF2B5EF4-FFF2-40B4-BE49-F238E27FC236}">
                <a16:creationId xmlns:a16="http://schemas.microsoft.com/office/drawing/2014/main" id="{07CC1262-0F7F-4528-BA39-B49967CF2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546" y="5197143"/>
            <a:ext cx="540000" cy="545826"/>
          </a:xfrm>
          <a:prstGeom prst="rect">
            <a:avLst/>
          </a:prstGeom>
          <a:effectLst>
            <a:outerShdw blurRad="63500" dist="50800" dir="2700000" algn="tl" rotWithShape="0">
              <a:schemeClr val="tx1">
                <a:lumMod val="85000"/>
                <a:lumOff val="15000"/>
                <a:alpha val="50000"/>
              </a:schemeClr>
            </a:outerShdw>
          </a:effectLst>
        </p:spPr>
      </p:pic>
      <p:sp>
        <p:nvSpPr>
          <p:cNvPr id="22" name="CuadroTexto 21">
            <a:extLst>
              <a:ext uri="{FF2B5EF4-FFF2-40B4-BE49-F238E27FC236}">
                <a16:creationId xmlns:a16="http://schemas.microsoft.com/office/drawing/2014/main" id="{E2F470A1-86FD-4E4F-BE64-EBD53D2D26FB}"/>
              </a:ext>
            </a:extLst>
          </p:cNvPr>
          <p:cNvSpPr txBox="1"/>
          <p:nvPr/>
        </p:nvSpPr>
        <p:spPr>
          <a:xfrm>
            <a:off x="1460079" y="5178860"/>
            <a:ext cx="4188052" cy="1384995"/>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¿Qué vamos a aprender? </a:t>
            </a:r>
            <a:r>
              <a:rPr lang="es-ES" sz="1400" dirty="0">
                <a:latin typeface="Cambria" panose="02040503050406030204" pitchFamily="18" charset="0"/>
                <a:ea typeface="Cambria" panose="02040503050406030204" pitchFamily="18" charset="0"/>
              </a:rPr>
              <a:t>Designación de nueva defensa técnica ante fiscalía segunda instancia como imputado, designación de abogados, señalamiento de domicilio real y procesal. Solicitud de lectura de carpeta fiscal. Autorización de asistentes para seguimiento. </a:t>
            </a:r>
            <a:endParaRPr lang="es-PE"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8303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BAE31FD7-52EC-4E44-AFA7-BB0E471EA013}"/>
              </a:ext>
            </a:extLst>
          </p:cNvPr>
          <p:cNvSpPr/>
          <p:nvPr/>
        </p:nvSpPr>
        <p:spPr>
          <a:xfrm>
            <a:off x="6096000" y="0"/>
            <a:ext cx="6096000" cy="6857995"/>
          </a:xfrm>
          <a:prstGeom prst="rect">
            <a:avLst/>
          </a:prstGeom>
          <a:solidFill>
            <a:srgbClr val="EE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 name="Conector recto 3">
            <a:extLst>
              <a:ext uri="{FF2B5EF4-FFF2-40B4-BE49-F238E27FC236}">
                <a16:creationId xmlns:a16="http://schemas.microsoft.com/office/drawing/2014/main" id="{595FB8E3-243E-4DC6-AF60-8A0DFDA9762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561EB37-FEC4-4AAE-8A07-ADD7DEE2ECF9}"/>
              </a:ext>
            </a:extLst>
          </p:cNvPr>
          <p:cNvSpPr txBox="1"/>
          <p:nvPr/>
        </p:nvSpPr>
        <p:spPr>
          <a:xfrm>
            <a:off x="428315" y="659117"/>
            <a:ext cx="1157006" cy="316582"/>
          </a:xfrm>
          <a:prstGeom prst="rect">
            <a:avLst/>
          </a:prstGeom>
          <a:noFill/>
        </p:spPr>
        <p:txBody>
          <a:bodyPr wrap="square" rtlCol="0">
            <a:spAutoFit/>
          </a:bodyPr>
          <a:lstStyle/>
          <a:p>
            <a:pPr algn="r"/>
            <a:r>
              <a:rPr lang="es-PE" sz="1400" dirty="0">
                <a:solidFill>
                  <a:srgbClr val="161F2B"/>
                </a:solidFill>
                <a:latin typeface="Cambria" panose="02040503050406030204" pitchFamily="18" charset="0"/>
                <a:ea typeface="Cambria" panose="02040503050406030204" pitchFamily="18" charset="0"/>
              </a:rPr>
              <a:t>12 / 32</a:t>
            </a:r>
          </a:p>
        </p:txBody>
      </p:sp>
      <p:sp>
        <p:nvSpPr>
          <p:cNvPr id="23" name="CuadroTexto 22">
            <a:extLst>
              <a:ext uri="{FF2B5EF4-FFF2-40B4-BE49-F238E27FC236}">
                <a16:creationId xmlns:a16="http://schemas.microsoft.com/office/drawing/2014/main" id="{4EBC24FD-4D41-4C1B-BDD5-7151E517AE02}"/>
              </a:ext>
            </a:extLst>
          </p:cNvPr>
          <p:cNvSpPr txBox="1"/>
          <p:nvPr/>
        </p:nvSpPr>
        <p:spPr>
          <a:xfrm>
            <a:off x="696606" y="1702309"/>
            <a:ext cx="8453614" cy="523220"/>
          </a:xfrm>
          <a:prstGeom prst="rect">
            <a:avLst/>
          </a:prstGeom>
          <a:noFill/>
        </p:spPr>
        <p:txBody>
          <a:bodyPr wrap="square" rtlCol="0">
            <a:spAutoFit/>
          </a:bodyPr>
          <a:lstStyle/>
          <a:p>
            <a:r>
              <a:rPr lang="es-MX" sz="2800" b="1" u="sng" dirty="0">
                <a:solidFill>
                  <a:srgbClr val="161F2B"/>
                </a:solidFill>
                <a:latin typeface="Cambria" panose="02040503050406030204" pitchFamily="18" charset="0"/>
                <a:ea typeface="Cambria" panose="02040503050406030204" pitchFamily="18" charset="0"/>
              </a:rPr>
              <a:t>7mo Caso</a:t>
            </a:r>
            <a:r>
              <a:rPr lang="es-MX" sz="2800" b="1" dirty="0">
                <a:solidFill>
                  <a:srgbClr val="161F2B"/>
                </a:solidFill>
                <a:latin typeface="Cambria" panose="02040503050406030204" pitchFamily="18" charset="0"/>
                <a:ea typeface="Cambria" panose="02040503050406030204" pitchFamily="18" charset="0"/>
              </a:rPr>
              <a:t>: Antonio Cirilo Hernández Salvatierra </a:t>
            </a:r>
            <a:endParaRPr lang="es-PE" sz="2800" b="1" dirty="0">
              <a:solidFill>
                <a:srgbClr val="161F2B"/>
              </a:solidFill>
              <a:latin typeface="Cambria" panose="02040503050406030204" pitchFamily="18" charset="0"/>
              <a:ea typeface="Cambria" panose="02040503050406030204" pitchFamily="18" charset="0"/>
            </a:endParaRPr>
          </a:p>
        </p:txBody>
      </p:sp>
      <p:sp>
        <p:nvSpPr>
          <p:cNvPr id="19" name="CuadroTexto 18">
            <a:extLst>
              <a:ext uri="{FF2B5EF4-FFF2-40B4-BE49-F238E27FC236}">
                <a16:creationId xmlns:a16="http://schemas.microsoft.com/office/drawing/2014/main" id="{93EA4139-E9BD-4C28-8DCA-A280DE65BED8}"/>
              </a:ext>
            </a:extLst>
          </p:cNvPr>
          <p:cNvSpPr txBox="1"/>
          <p:nvPr/>
        </p:nvSpPr>
        <p:spPr>
          <a:xfrm>
            <a:off x="7467184" y="2721541"/>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Resolución judicial</a:t>
            </a:r>
            <a:endParaRPr lang="es-PE" sz="2100" dirty="0">
              <a:solidFill>
                <a:srgbClr val="161F2B"/>
              </a:solidFill>
              <a:latin typeface="Geometria Bold" panose="020B0703020204020204" pitchFamily="34" charset="0"/>
            </a:endParaRPr>
          </a:p>
        </p:txBody>
      </p:sp>
      <p:sp>
        <p:nvSpPr>
          <p:cNvPr id="20" name="CuadroTexto 19">
            <a:extLst>
              <a:ext uri="{FF2B5EF4-FFF2-40B4-BE49-F238E27FC236}">
                <a16:creationId xmlns:a16="http://schemas.microsoft.com/office/drawing/2014/main" id="{ABC062E8-9E55-4CD1-9F50-CA7F0D1909BE}"/>
              </a:ext>
            </a:extLst>
          </p:cNvPr>
          <p:cNvSpPr txBox="1"/>
          <p:nvPr/>
        </p:nvSpPr>
        <p:spPr>
          <a:xfrm>
            <a:off x="1501254" y="2519490"/>
            <a:ext cx="3786779" cy="2677656"/>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El caso: </a:t>
            </a:r>
            <a:r>
              <a:rPr lang="es-ES" sz="1400" dirty="0">
                <a:latin typeface="Cambria" panose="02040503050406030204" pitchFamily="18" charset="0"/>
                <a:ea typeface="Cambria" panose="02040503050406030204" pitchFamily="18" charset="0"/>
              </a:rPr>
              <a:t>	En este caso, nosotros ya somos abogados del Sr. Hernández; y, nos han notificado una Resolución que programa audiencia de prórroga del plazo para el </a:t>
            </a:r>
            <a:r>
              <a:rPr lang="es-ES" sz="1400">
                <a:latin typeface="Cambria" panose="02040503050406030204" pitchFamily="18" charset="0"/>
                <a:ea typeface="Cambria" panose="02040503050406030204" pitchFamily="18" charset="0"/>
              </a:rPr>
              <a:t>día 19.09.24</a:t>
            </a:r>
            <a:r>
              <a:rPr lang="es-ES" sz="1400" dirty="0">
                <a:latin typeface="Cambria" panose="02040503050406030204" pitchFamily="18" charset="0"/>
                <a:ea typeface="Cambria" panose="02040503050406030204" pitchFamily="18" charset="0"/>
              </a:rPr>
              <a:t>; sin embargo, la abogada apersonada a favor del Sr. Hernández no podrá asistir a dicha audiencia por cruce de diligencias de otro caso; por lo cual, corresponde extender el patrocinio a favor del nuevo abogado del estudio (Carlos Ernesto Rodas Vera) a fin de que se presente en dicha audiencia. </a:t>
            </a:r>
            <a:r>
              <a:rPr lang="es-ES" sz="1400" u="sng" dirty="0">
                <a:latin typeface="Cambria" panose="02040503050406030204" pitchFamily="18" charset="0"/>
                <a:ea typeface="Cambria" panose="02040503050406030204" pitchFamily="18" charset="0"/>
              </a:rPr>
              <a:t>Tenemos resolución judicial.</a:t>
            </a:r>
            <a:r>
              <a:rPr lang="es-ES" sz="1400" dirty="0">
                <a:latin typeface="Cambria" panose="02040503050406030204" pitchFamily="18" charset="0"/>
                <a:ea typeface="Cambria" panose="02040503050406030204" pitchFamily="18" charset="0"/>
              </a:rPr>
              <a:t> </a:t>
            </a:r>
            <a:endParaRPr lang="es-PE" sz="1400" dirty="0">
              <a:latin typeface="Cambria" panose="02040503050406030204" pitchFamily="18" charset="0"/>
              <a:ea typeface="Cambria" panose="02040503050406030204" pitchFamily="18" charset="0"/>
            </a:endParaRPr>
          </a:p>
        </p:txBody>
      </p:sp>
      <p:pic>
        <p:nvPicPr>
          <p:cNvPr id="3" name="Imagen 2">
            <a:extLst>
              <a:ext uri="{FF2B5EF4-FFF2-40B4-BE49-F238E27FC236}">
                <a16:creationId xmlns:a16="http://schemas.microsoft.com/office/drawing/2014/main" id="{DCF1CECE-D23B-442F-9C33-54A4D9E3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64" y="2681227"/>
            <a:ext cx="540000" cy="545826"/>
          </a:xfrm>
          <a:prstGeom prst="rect">
            <a:avLst/>
          </a:prstGeom>
          <a:effectLst>
            <a:outerShdw blurRad="63500" dist="50800" dir="2700000" algn="tl" rotWithShape="0">
              <a:schemeClr val="tx1">
                <a:lumMod val="85000"/>
                <a:lumOff val="15000"/>
                <a:alpha val="50000"/>
              </a:schemeClr>
            </a:outerShdw>
          </a:effectLst>
        </p:spPr>
      </p:pic>
      <p:pic>
        <p:nvPicPr>
          <p:cNvPr id="2" name="Imagen 1">
            <a:extLst>
              <a:ext uri="{FF2B5EF4-FFF2-40B4-BE49-F238E27FC236}">
                <a16:creationId xmlns:a16="http://schemas.microsoft.com/office/drawing/2014/main" id="{4E2A7F9C-4F38-3A64-2CB6-B58943BB3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902" y="608997"/>
            <a:ext cx="1838601" cy="776954"/>
          </a:xfrm>
          <a:prstGeom prst="rect">
            <a:avLst/>
          </a:prstGeom>
        </p:spPr>
      </p:pic>
      <p:pic>
        <p:nvPicPr>
          <p:cNvPr id="24" name="Imagen 23">
            <a:hlinkClick r:id="rId4" action="ppaction://hlinkfile"/>
            <a:extLst>
              <a:ext uri="{FF2B5EF4-FFF2-40B4-BE49-F238E27FC236}">
                <a16:creationId xmlns:a16="http://schemas.microsoft.com/office/drawing/2014/main" id="{1069C7B8-BA91-4F92-AAE4-FCBFA3C15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9" y="2565406"/>
            <a:ext cx="720000" cy="727769"/>
          </a:xfrm>
          <a:prstGeom prst="rect">
            <a:avLst/>
          </a:prstGeom>
          <a:effectLst>
            <a:outerShdw blurRad="63500" dist="50800" dir="2700000" algn="tl" rotWithShape="0">
              <a:schemeClr val="tx1">
                <a:lumMod val="85000"/>
                <a:lumOff val="15000"/>
                <a:alpha val="50000"/>
              </a:schemeClr>
            </a:outerShdw>
          </a:effectLst>
        </p:spPr>
      </p:pic>
      <p:sp>
        <p:nvSpPr>
          <p:cNvPr id="27" name="CuadroTexto 26">
            <a:extLst>
              <a:ext uri="{FF2B5EF4-FFF2-40B4-BE49-F238E27FC236}">
                <a16:creationId xmlns:a16="http://schemas.microsoft.com/office/drawing/2014/main" id="{52B84FF9-2C8E-40DF-AE02-708E436805DC}"/>
              </a:ext>
            </a:extLst>
          </p:cNvPr>
          <p:cNvSpPr txBox="1"/>
          <p:nvPr/>
        </p:nvSpPr>
        <p:spPr>
          <a:xfrm>
            <a:off x="2435126" y="608997"/>
            <a:ext cx="6095999" cy="307777"/>
          </a:xfrm>
          <a:prstGeom prst="rect">
            <a:avLst/>
          </a:prstGeom>
          <a:noFill/>
        </p:spPr>
        <p:txBody>
          <a:bodyPr wrap="square" rtlCol="0">
            <a:spAutoFit/>
          </a:bodyPr>
          <a:lstStyle/>
          <a:p>
            <a:r>
              <a:rPr lang="es-ES" sz="1400" dirty="0">
                <a:solidFill>
                  <a:srgbClr val="161F2B"/>
                </a:solidFill>
                <a:latin typeface="Cambria" panose="02040503050406030204" pitchFamily="18" charset="0"/>
                <a:ea typeface="Cambria" panose="02040503050406030204" pitchFamily="18" charset="0"/>
              </a:rPr>
              <a:t>Cuarto taller de escritos iniciales, presentación y seguimientos de casos</a:t>
            </a:r>
          </a:p>
        </p:txBody>
      </p:sp>
      <p:pic>
        <p:nvPicPr>
          <p:cNvPr id="28" name="Imagen 27">
            <a:hlinkClick r:id="rId6" action="ppaction://hlinkfile"/>
            <a:extLst>
              <a:ext uri="{FF2B5EF4-FFF2-40B4-BE49-F238E27FC236}">
                <a16:creationId xmlns:a16="http://schemas.microsoft.com/office/drawing/2014/main" id="{CEB9C80D-DF1E-4A1B-BA28-7DEE108E5F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3160" y="5421358"/>
            <a:ext cx="891517" cy="900000"/>
          </a:xfrm>
          <a:prstGeom prst="rect">
            <a:avLst/>
          </a:prstGeom>
          <a:effectLst>
            <a:outerShdw blurRad="63500" dist="50800" dir="2700000" algn="tl" rotWithShape="0">
              <a:srgbClr val="000000">
                <a:alpha val="43137"/>
              </a:srgbClr>
            </a:outerShdw>
          </a:effectLst>
        </p:spPr>
      </p:pic>
      <p:sp>
        <p:nvSpPr>
          <p:cNvPr id="32" name="CuadroTexto 31">
            <a:extLst>
              <a:ext uri="{FF2B5EF4-FFF2-40B4-BE49-F238E27FC236}">
                <a16:creationId xmlns:a16="http://schemas.microsoft.com/office/drawing/2014/main" id="{C58519EF-4AFA-48AA-8388-101DA78590C0}"/>
              </a:ext>
            </a:extLst>
          </p:cNvPr>
          <p:cNvSpPr txBox="1"/>
          <p:nvPr/>
        </p:nvSpPr>
        <p:spPr>
          <a:xfrm>
            <a:off x="7467184" y="5663609"/>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Empecemos a redactar!</a:t>
            </a:r>
            <a:endParaRPr lang="es-PE" sz="2100" dirty="0">
              <a:solidFill>
                <a:srgbClr val="161F2B"/>
              </a:solidFill>
              <a:latin typeface="Geometria Bold" panose="020B0703020204020204" pitchFamily="34" charset="0"/>
            </a:endParaRPr>
          </a:p>
        </p:txBody>
      </p:sp>
      <p:pic>
        <p:nvPicPr>
          <p:cNvPr id="18" name="Imagen 17">
            <a:extLst>
              <a:ext uri="{FF2B5EF4-FFF2-40B4-BE49-F238E27FC236}">
                <a16:creationId xmlns:a16="http://schemas.microsoft.com/office/drawing/2014/main" id="{947D0421-8161-4CDB-9838-842F617E8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64" y="5390696"/>
            <a:ext cx="540000" cy="545826"/>
          </a:xfrm>
          <a:prstGeom prst="rect">
            <a:avLst/>
          </a:prstGeom>
          <a:effectLst>
            <a:outerShdw blurRad="63500" dist="50800" dir="2700000" algn="tl" rotWithShape="0">
              <a:schemeClr val="tx1">
                <a:lumMod val="85000"/>
                <a:lumOff val="15000"/>
                <a:alpha val="50000"/>
              </a:schemeClr>
            </a:outerShdw>
          </a:effectLst>
        </p:spPr>
      </p:pic>
      <p:sp>
        <p:nvSpPr>
          <p:cNvPr id="21" name="CuadroTexto 20">
            <a:extLst>
              <a:ext uri="{FF2B5EF4-FFF2-40B4-BE49-F238E27FC236}">
                <a16:creationId xmlns:a16="http://schemas.microsoft.com/office/drawing/2014/main" id="{57BC5B88-E6B6-4919-9657-84CF143DCECE}"/>
              </a:ext>
            </a:extLst>
          </p:cNvPr>
          <p:cNvSpPr txBox="1"/>
          <p:nvPr/>
        </p:nvSpPr>
        <p:spPr>
          <a:xfrm>
            <a:off x="1545837" y="5413302"/>
            <a:ext cx="3786779" cy="523220"/>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¿Qué vamos a aprender? </a:t>
            </a:r>
            <a:r>
              <a:rPr lang="es-ES" sz="1400" dirty="0">
                <a:latin typeface="Cambria" panose="02040503050406030204" pitchFamily="18" charset="0"/>
                <a:ea typeface="Cambria" panose="02040503050406030204" pitchFamily="18" charset="0"/>
              </a:rPr>
              <a:t>Extensión de patrocinio y reitero de domicilio procesal.</a:t>
            </a:r>
            <a:endParaRPr lang="es-PE"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1109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BAE31FD7-52EC-4E44-AFA7-BB0E471EA013}"/>
              </a:ext>
            </a:extLst>
          </p:cNvPr>
          <p:cNvSpPr/>
          <p:nvPr/>
        </p:nvSpPr>
        <p:spPr>
          <a:xfrm>
            <a:off x="6096000" y="0"/>
            <a:ext cx="6096000" cy="6857995"/>
          </a:xfrm>
          <a:prstGeom prst="rect">
            <a:avLst/>
          </a:prstGeom>
          <a:solidFill>
            <a:srgbClr val="EE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 name="Conector recto 3">
            <a:extLst>
              <a:ext uri="{FF2B5EF4-FFF2-40B4-BE49-F238E27FC236}">
                <a16:creationId xmlns:a16="http://schemas.microsoft.com/office/drawing/2014/main" id="{595FB8E3-243E-4DC6-AF60-8A0DFDA9762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561EB37-FEC4-4AAE-8A07-ADD7DEE2ECF9}"/>
              </a:ext>
            </a:extLst>
          </p:cNvPr>
          <p:cNvSpPr txBox="1"/>
          <p:nvPr/>
        </p:nvSpPr>
        <p:spPr>
          <a:xfrm>
            <a:off x="428315" y="659117"/>
            <a:ext cx="1157006" cy="316582"/>
          </a:xfrm>
          <a:prstGeom prst="rect">
            <a:avLst/>
          </a:prstGeom>
          <a:noFill/>
        </p:spPr>
        <p:txBody>
          <a:bodyPr wrap="square" rtlCol="0">
            <a:spAutoFit/>
          </a:bodyPr>
          <a:lstStyle/>
          <a:p>
            <a:pPr algn="r"/>
            <a:r>
              <a:rPr lang="es-PE" sz="1400" dirty="0">
                <a:solidFill>
                  <a:srgbClr val="161F2B"/>
                </a:solidFill>
                <a:latin typeface="Cambria" panose="02040503050406030204" pitchFamily="18" charset="0"/>
                <a:ea typeface="Cambria" panose="02040503050406030204" pitchFamily="18" charset="0"/>
              </a:rPr>
              <a:t>13 / 32</a:t>
            </a:r>
          </a:p>
        </p:txBody>
      </p:sp>
      <p:sp>
        <p:nvSpPr>
          <p:cNvPr id="23" name="CuadroTexto 22">
            <a:extLst>
              <a:ext uri="{FF2B5EF4-FFF2-40B4-BE49-F238E27FC236}">
                <a16:creationId xmlns:a16="http://schemas.microsoft.com/office/drawing/2014/main" id="{4EBC24FD-4D41-4C1B-BDD5-7151E517AE02}"/>
              </a:ext>
            </a:extLst>
          </p:cNvPr>
          <p:cNvSpPr txBox="1"/>
          <p:nvPr/>
        </p:nvSpPr>
        <p:spPr>
          <a:xfrm>
            <a:off x="696606" y="1702309"/>
            <a:ext cx="8408296" cy="523220"/>
          </a:xfrm>
          <a:prstGeom prst="rect">
            <a:avLst/>
          </a:prstGeom>
          <a:noFill/>
        </p:spPr>
        <p:txBody>
          <a:bodyPr wrap="square" rtlCol="0">
            <a:spAutoFit/>
          </a:bodyPr>
          <a:lstStyle/>
          <a:p>
            <a:r>
              <a:rPr lang="es-MX" sz="2800" b="1" u="sng" dirty="0">
                <a:solidFill>
                  <a:srgbClr val="161F2B"/>
                </a:solidFill>
                <a:latin typeface="Cambria" panose="02040503050406030204" pitchFamily="18" charset="0"/>
                <a:ea typeface="Cambria" panose="02040503050406030204" pitchFamily="18" charset="0"/>
              </a:rPr>
              <a:t>8vo Caso</a:t>
            </a:r>
            <a:r>
              <a:rPr lang="es-MX" sz="2800" b="1" dirty="0">
                <a:solidFill>
                  <a:srgbClr val="161F2B"/>
                </a:solidFill>
                <a:latin typeface="Cambria" panose="02040503050406030204" pitchFamily="18" charset="0"/>
                <a:ea typeface="Cambria" panose="02040503050406030204" pitchFamily="18" charset="0"/>
              </a:rPr>
              <a:t>: Maricielo Jazmín Hermosa De Las Casas </a:t>
            </a:r>
            <a:endParaRPr lang="es-PE" sz="2800" b="1" dirty="0">
              <a:solidFill>
                <a:srgbClr val="161F2B"/>
              </a:solidFill>
              <a:latin typeface="Cambria" panose="02040503050406030204" pitchFamily="18" charset="0"/>
              <a:ea typeface="Cambria" panose="02040503050406030204" pitchFamily="18" charset="0"/>
            </a:endParaRPr>
          </a:p>
        </p:txBody>
      </p:sp>
      <p:sp>
        <p:nvSpPr>
          <p:cNvPr id="19" name="CuadroTexto 18">
            <a:extLst>
              <a:ext uri="{FF2B5EF4-FFF2-40B4-BE49-F238E27FC236}">
                <a16:creationId xmlns:a16="http://schemas.microsoft.com/office/drawing/2014/main" id="{93EA4139-E9BD-4C28-8DCA-A280DE65BED8}"/>
              </a:ext>
            </a:extLst>
          </p:cNvPr>
          <p:cNvSpPr txBox="1"/>
          <p:nvPr/>
        </p:nvSpPr>
        <p:spPr>
          <a:xfrm>
            <a:off x="7467184" y="2721541"/>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Resolución judicial</a:t>
            </a:r>
            <a:endParaRPr lang="es-PE" sz="2100" dirty="0">
              <a:solidFill>
                <a:srgbClr val="161F2B"/>
              </a:solidFill>
              <a:latin typeface="Geometria Bold" panose="020B0703020204020204" pitchFamily="34" charset="0"/>
            </a:endParaRPr>
          </a:p>
        </p:txBody>
      </p:sp>
      <p:sp>
        <p:nvSpPr>
          <p:cNvPr id="20" name="CuadroTexto 19">
            <a:extLst>
              <a:ext uri="{FF2B5EF4-FFF2-40B4-BE49-F238E27FC236}">
                <a16:creationId xmlns:a16="http://schemas.microsoft.com/office/drawing/2014/main" id="{ABC062E8-9E55-4CD1-9F50-CA7F0D1909BE}"/>
              </a:ext>
            </a:extLst>
          </p:cNvPr>
          <p:cNvSpPr txBox="1"/>
          <p:nvPr/>
        </p:nvSpPr>
        <p:spPr>
          <a:xfrm>
            <a:off x="1554648" y="2619083"/>
            <a:ext cx="3786779" cy="2031325"/>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El caso: </a:t>
            </a:r>
            <a:r>
              <a:rPr lang="es-ES" sz="1400" dirty="0">
                <a:latin typeface="Cambria" panose="02040503050406030204" pitchFamily="18" charset="0"/>
                <a:ea typeface="Cambria" panose="02040503050406030204" pitchFamily="18" charset="0"/>
              </a:rPr>
              <a:t>	En este caso, la Sra. Hermosa nos informa que fue notificada con una Resolución mediante el cual señalan fecha de audiencia de control de acusación. Indica que anteriormente estaba siendo defendida por el Abog. Mauricia Zúñiga Chávez; sin embargo, después de habernos visto por redes sociales, desea que nosotros llevemos el caso. Nos envía copia de la resolución judicial. </a:t>
            </a:r>
          </a:p>
        </p:txBody>
      </p:sp>
      <p:pic>
        <p:nvPicPr>
          <p:cNvPr id="3" name="Imagen 2">
            <a:extLst>
              <a:ext uri="{FF2B5EF4-FFF2-40B4-BE49-F238E27FC236}">
                <a16:creationId xmlns:a16="http://schemas.microsoft.com/office/drawing/2014/main" id="{DCF1CECE-D23B-442F-9C33-54A4D9E3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64" y="2681227"/>
            <a:ext cx="540000" cy="545826"/>
          </a:xfrm>
          <a:prstGeom prst="rect">
            <a:avLst/>
          </a:prstGeom>
          <a:effectLst>
            <a:outerShdw blurRad="63500" dist="50800" dir="2700000" algn="tl" rotWithShape="0">
              <a:schemeClr val="tx1">
                <a:lumMod val="85000"/>
                <a:lumOff val="15000"/>
                <a:alpha val="50000"/>
              </a:schemeClr>
            </a:outerShdw>
          </a:effectLst>
        </p:spPr>
      </p:pic>
      <p:pic>
        <p:nvPicPr>
          <p:cNvPr id="2" name="Imagen 1">
            <a:extLst>
              <a:ext uri="{FF2B5EF4-FFF2-40B4-BE49-F238E27FC236}">
                <a16:creationId xmlns:a16="http://schemas.microsoft.com/office/drawing/2014/main" id="{4E2A7F9C-4F38-3A64-2CB6-B58943BB3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902" y="608997"/>
            <a:ext cx="1838601" cy="776954"/>
          </a:xfrm>
          <a:prstGeom prst="rect">
            <a:avLst/>
          </a:prstGeom>
        </p:spPr>
      </p:pic>
      <p:pic>
        <p:nvPicPr>
          <p:cNvPr id="24" name="Imagen 23">
            <a:hlinkClick r:id="rId4" action="ppaction://hlinkfile"/>
            <a:extLst>
              <a:ext uri="{FF2B5EF4-FFF2-40B4-BE49-F238E27FC236}">
                <a16:creationId xmlns:a16="http://schemas.microsoft.com/office/drawing/2014/main" id="{1069C7B8-BA91-4F92-AAE4-FCBFA3C15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9" y="2565406"/>
            <a:ext cx="720000" cy="727769"/>
          </a:xfrm>
          <a:prstGeom prst="rect">
            <a:avLst/>
          </a:prstGeom>
          <a:effectLst>
            <a:outerShdw blurRad="63500" dist="50800" dir="2700000" algn="tl" rotWithShape="0">
              <a:schemeClr val="tx1">
                <a:lumMod val="85000"/>
                <a:lumOff val="15000"/>
                <a:alpha val="50000"/>
              </a:schemeClr>
            </a:outerShdw>
          </a:effectLst>
        </p:spPr>
      </p:pic>
      <p:sp>
        <p:nvSpPr>
          <p:cNvPr id="27" name="CuadroTexto 26">
            <a:extLst>
              <a:ext uri="{FF2B5EF4-FFF2-40B4-BE49-F238E27FC236}">
                <a16:creationId xmlns:a16="http://schemas.microsoft.com/office/drawing/2014/main" id="{52B84FF9-2C8E-40DF-AE02-708E436805DC}"/>
              </a:ext>
            </a:extLst>
          </p:cNvPr>
          <p:cNvSpPr txBox="1"/>
          <p:nvPr/>
        </p:nvSpPr>
        <p:spPr>
          <a:xfrm>
            <a:off x="2435126" y="608997"/>
            <a:ext cx="6095999" cy="307777"/>
          </a:xfrm>
          <a:prstGeom prst="rect">
            <a:avLst/>
          </a:prstGeom>
          <a:noFill/>
        </p:spPr>
        <p:txBody>
          <a:bodyPr wrap="square" rtlCol="0">
            <a:spAutoFit/>
          </a:bodyPr>
          <a:lstStyle/>
          <a:p>
            <a:r>
              <a:rPr lang="es-ES" sz="1400" dirty="0">
                <a:solidFill>
                  <a:srgbClr val="161F2B"/>
                </a:solidFill>
                <a:latin typeface="Cambria" panose="02040503050406030204" pitchFamily="18" charset="0"/>
                <a:ea typeface="Cambria" panose="02040503050406030204" pitchFamily="18" charset="0"/>
              </a:rPr>
              <a:t>Cuarto taller de escritos iniciales, presentación y seguimientos de casos</a:t>
            </a:r>
          </a:p>
        </p:txBody>
      </p:sp>
      <p:pic>
        <p:nvPicPr>
          <p:cNvPr id="28" name="Imagen 27">
            <a:hlinkClick r:id="rId6" action="ppaction://hlinkfile"/>
            <a:extLst>
              <a:ext uri="{FF2B5EF4-FFF2-40B4-BE49-F238E27FC236}">
                <a16:creationId xmlns:a16="http://schemas.microsoft.com/office/drawing/2014/main" id="{CEB9C80D-DF1E-4A1B-BA28-7DEE108E5F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3160" y="5421358"/>
            <a:ext cx="891517" cy="900000"/>
          </a:xfrm>
          <a:prstGeom prst="rect">
            <a:avLst/>
          </a:prstGeom>
          <a:effectLst>
            <a:outerShdw blurRad="63500" dist="50800" dir="2700000" algn="tl" rotWithShape="0">
              <a:srgbClr val="000000">
                <a:alpha val="43137"/>
              </a:srgbClr>
            </a:outerShdw>
          </a:effectLst>
        </p:spPr>
      </p:pic>
      <p:sp>
        <p:nvSpPr>
          <p:cNvPr id="32" name="CuadroTexto 31">
            <a:extLst>
              <a:ext uri="{FF2B5EF4-FFF2-40B4-BE49-F238E27FC236}">
                <a16:creationId xmlns:a16="http://schemas.microsoft.com/office/drawing/2014/main" id="{C58519EF-4AFA-48AA-8388-101DA78590C0}"/>
              </a:ext>
            </a:extLst>
          </p:cNvPr>
          <p:cNvSpPr txBox="1"/>
          <p:nvPr/>
        </p:nvSpPr>
        <p:spPr>
          <a:xfrm>
            <a:off x="7467184" y="5663609"/>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Empecemos a redactar!</a:t>
            </a:r>
            <a:endParaRPr lang="es-PE" sz="2100" dirty="0">
              <a:solidFill>
                <a:srgbClr val="161F2B"/>
              </a:solidFill>
              <a:latin typeface="Geometria Bold" panose="020B0703020204020204" pitchFamily="34" charset="0"/>
            </a:endParaRPr>
          </a:p>
        </p:txBody>
      </p:sp>
      <p:pic>
        <p:nvPicPr>
          <p:cNvPr id="16" name="Imagen 15">
            <a:extLst>
              <a:ext uri="{FF2B5EF4-FFF2-40B4-BE49-F238E27FC236}">
                <a16:creationId xmlns:a16="http://schemas.microsoft.com/office/drawing/2014/main" id="{8C20B766-962E-4FE6-92D0-B55BAE3CF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64" y="4948505"/>
            <a:ext cx="540000" cy="545826"/>
          </a:xfrm>
          <a:prstGeom prst="rect">
            <a:avLst/>
          </a:prstGeom>
          <a:effectLst>
            <a:outerShdw blurRad="63500" dist="50800" dir="2700000" algn="tl" rotWithShape="0">
              <a:schemeClr val="tx1">
                <a:lumMod val="85000"/>
                <a:lumOff val="15000"/>
                <a:alpha val="50000"/>
              </a:schemeClr>
            </a:outerShdw>
          </a:effectLst>
        </p:spPr>
      </p:pic>
      <p:sp>
        <p:nvSpPr>
          <p:cNvPr id="17" name="CuadroTexto 16">
            <a:extLst>
              <a:ext uri="{FF2B5EF4-FFF2-40B4-BE49-F238E27FC236}">
                <a16:creationId xmlns:a16="http://schemas.microsoft.com/office/drawing/2014/main" id="{43ED42D8-1473-4E15-8601-16BBBA01E8CC}"/>
              </a:ext>
            </a:extLst>
          </p:cNvPr>
          <p:cNvSpPr txBox="1"/>
          <p:nvPr/>
        </p:nvSpPr>
        <p:spPr>
          <a:xfrm>
            <a:off x="1554648" y="4909556"/>
            <a:ext cx="3742196" cy="1169551"/>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¿Qué vamos a aprender? </a:t>
            </a:r>
            <a:r>
              <a:rPr lang="es-ES" sz="1400" dirty="0">
                <a:latin typeface="Cambria" panose="02040503050406030204" pitchFamily="18" charset="0"/>
                <a:ea typeface="Cambria" panose="02040503050406030204" pitchFamily="18" charset="0"/>
              </a:rPr>
              <a:t>Subrogación de abogados, nombramiento de abogados, variación de domicilio procesal en etapa intermedia. Preciso datos requeridos por el juzgado. Autorización de asistente.</a:t>
            </a:r>
            <a:endParaRPr lang="es-PE" sz="1400" dirty="0">
              <a:latin typeface="Cambria" panose="02040503050406030204" pitchFamily="18" charset="0"/>
              <a:ea typeface="Cambria" panose="02040503050406030204" pitchFamily="18" charset="0"/>
            </a:endParaRPr>
          </a:p>
        </p:txBody>
      </p:sp>
      <p:sp>
        <p:nvSpPr>
          <p:cNvPr id="18" name="CuadroTexto 17">
            <a:extLst>
              <a:ext uri="{FF2B5EF4-FFF2-40B4-BE49-F238E27FC236}">
                <a16:creationId xmlns:a16="http://schemas.microsoft.com/office/drawing/2014/main" id="{D14C1A52-8BFB-4611-AAB4-2EEACE23B8A8}"/>
              </a:ext>
            </a:extLst>
          </p:cNvPr>
          <p:cNvSpPr txBox="1"/>
          <p:nvPr/>
        </p:nvSpPr>
        <p:spPr>
          <a:xfrm>
            <a:off x="7467184" y="3718491"/>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DNI</a:t>
            </a:r>
            <a:endParaRPr lang="es-PE" sz="2100" dirty="0">
              <a:solidFill>
                <a:srgbClr val="161F2B"/>
              </a:solidFill>
              <a:latin typeface="Geometria Bold" panose="020B0703020204020204" pitchFamily="34" charset="0"/>
            </a:endParaRPr>
          </a:p>
        </p:txBody>
      </p:sp>
      <p:pic>
        <p:nvPicPr>
          <p:cNvPr id="21" name="Imagen 20">
            <a:hlinkClick r:id="rId8" action="ppaction://hlinkfile"/>
            <a:extLst>
              <a:ext uri="{FF2B5EF4-FFF2-40B4-BE49-F238E27FC236}">
                <a16:creationId xmlns:a16="http://schemas.microsoft.com/office/drawing/2014/main" id="{909106A6-6742-41F2-A4A2-1C550B2A63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8" y="3563953"/>
            <a:ext cx="720000" cy="727769"/>
          </a:xfrm>
          <a:prstGeom prst="rect">
            <a:avLst/>
          </a:prstGeom>
          <a:effectLst>
            <a:outerShdw blurRad="63500" dist="50800" dir="2700000" algn="tl" rotWithShape="0">
              <a:schemeClr val="tx1">
                <a:lumMod val="85000"/>
                <a:lumOff val="15000"/>
                <a:alpha val="50000"/>
              </a:schemeClr>
            </a:outerShdw>
          </a:effectLst>
        </p:spPr>
      </p:pic>
    </p:spTree>
    <p:extLst>
      <p:ext uri="{BB962C8B-B14F-4D97-AF65-F5344CB8AC3E}">
        <p14:creationId xmlns:p14="http://schemas.microsoft.com/office/powerpoint/2010/main" val="1009688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BAE31FD7-52EC-4E44-AFA7-BB0E471EA013}"/>
              </a:ext>
            </a:extLst>
          </p:cNvPr>
          <p:cNvSpPr/>
          <p:nvPr/>
        </p:nvSpPr>
        <p:spPr>
          <a:xfrm>
            <a:off x="6096000" y="0"/>
            <a:ext cx="6096000" cy="6857995"/>
          </a:xfrm>
          <a:prstGeom prst="rect">
            <a:avLst/>
          </a:prstGeom>
          <a:solidFill>
            <a:srgbClr val="EE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 name="Conector recto 3">
            <a:extLst>
              <a:ext uri="{FF2B5EF4-FFF2-40B4-BE49-F238E27FC236}">
                <a16:creationId xmlns:a16="http://schemas.microsoft.com/office/drawing/2014/main" id="{595FB8E3-243E-4DC6-AF60-8A0DFDA9762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561EB37-FEC4-4AAE-8A07-ADD7DEE2ECF9}"/>
              </a:ext>
            </a:extLst>
          </p:cNvPr>
          <p:cNvSpPr txBox="1"/>
          <p:nvPr/>
        </p:nvSpPr>
        <p:spPr>
          <a:xfrm>
            <a:off x="428315" y="659117"/>
            <a:ext cx="1157006" cy="316582"/>
          </a:xfrm>
          <a:prstGeom prst="rect">
            <a:avLst/>
          </a:prstGeom>
          <a:noFill/>
        </p:spPr>
        <p:txBody>
          <a:bodyPr wrap="square" rtlCol="0">
            <a:spAutoFit/>
          </a:bodyPr>
          <a:lstStyle/>
          <a:p>
            <a:pPr algn="r"/>
            <a:r>
              <a:rPr lang="es-PE" sz="1400" dirty="0">
                <a:solidFill>
                  <a:srgbClr val="161F2B"/>
                </a:solidFill>
                <a:latin typeface="Cambria" panose="02040503050406030204" pitchFamily="18" charset="0"/>
                <a:ea typeface="Cambria" panose="02040503050406030204" pitchFamily="18" charset="0"/>
              </a:rPr>
              <a:t>14 / 32</a:t>
            </a:r>
          </a:p>
        </p:txBody>
      </p:sp>
      <p:sp>
        <p:nvSpPr>
          <p:cNvPr id="23" name="CuadroTexto 22">
            <a:extLst>
              <a:ext uri="{FF2B5EF4-FFF2-40B4-BE49-F238E27FC236}">
                <a16:creationId xmlns:a16="http://schemas.microsoft.com/office/drawing/2014/main" id="{4EBC24FD-4D41-4C1B-BDD5-7151E517AE02}"/>
              </a:ext>
            </a:extLst>
          </p:cNvPr>
          <p:cNvSpPr txBox="1"/>
          <p:nvPr/>
        </p:nvSpPr>
        <p:spPr>
          <a:xfrm>
            <a:off x="696606" y="1702309"/>
            <a:ext cx="6705680" cy="523220"/>
          </a:xfrm>
          <a:prstGeom prst="rect">
            <a:avLst/>
          </a:prstGeom>
          <a:noFill/>
        </p:spPr>
        <p:txBody>
          <a:bodyPr wrap="square" rtlCol="0">
            <a:spAutoFit/>
          </a:bodyPr>
          <a:lstStyle/>
          <a:p>
            <a:r>
              <a:rPr lang="es-MX" sz="2800" b="1" dirty="0">
                <a:solidFill>
                  <a:srgbClr val="161F2B"/>
                </a:solidFill>
                <a:latin typeface="Cambria" panose="02040503050406030204" pitchFamily="18" charset="0"/>
                <a:ea typeface="Cambria" panose="02040503050406030204" pitchFamily="18" charset="0"/>
              </a:rPr>
              <a:t>9no Caso: </a:t>
            </a:r>
            <a:r>
              <a:rPr lang="es-ES" sz="2800" b="1" dirty="0">
                <a:solidFill>
                  <a:srgbClr val="161F2B"/>
                </a:solidFill>
                <a:latin typeface="Cambria" panose="02040503050406030204" pitchFamily="18" charset="0"/>
                <a:ea typeface="Cambria" panose="02040503050406030204" pitchFamily="18" charset="0"/>
              </a:rPr>
              <a:t>Anita Del Pilar Álvarez Poma </a:t>
            </a:r>
            <a:endParaRPr lang="es-PE" sz="2800" b="1" dirty="0">
              <a:solidFill>
                <a:srgbClr val="161F2B"/>
              </a:solidFill>
              <a:latin typeface="Cambria" panose="02040503050406030204" pitchFamily="18" charset="0"/>
              <a:ea typeface="Cambria" panose="02040503050406030204" pitchFamily="18" charset="0"/>
            </a:endParaRPr>
          </a:p>
        </p:txBody>
      </p:sp>
      <p:sp>
        <p:nvSpPr>
          <p:cNvPr id="19" name="CuadroTexto 18">
            <a:extLst>
              <a:ext uri="{FF2B5EF4-FFF2-40B4-BE49-F238E27FC236}">
                <a16:creationId xmlns:a16="http://schemas.microsoft.com/office/drawing/2014/main" id="{93EA4139-E9BD-4C28-8DCA-A280DE65BED8}"/>
              </a:ext>
            </a:extLst>
          </p:cNvPr>
          <p:cNvSpPr txBox="1"/>
          <p:nvPr/>
        </p:nvSpPr>
        <p:spPr>
          <a:xfrm>
            <a:off x="7467184" y="2721541"/>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Resolución judicial</a:t>
            </a:r>
            <a:endParaRPr lang="es-PE" sz="2100" dirty="0">
              <a:solidFill>
                <a:srgbClr val="161F2B"/>
              </a:solidFill>
              <a:latin typeface="Geometria Bold" panose="020B0703020204020204" pitchFamily="34" charset="0"/>
            </a:endParaRPr>
          </a:p>
        </p:txBody>
      </p:sp>
      <p:sp>
        <p:nvSpPr>
          <p:cNvPr id="20" name="CuadroTexto 19">
            <a:extLst>
              <a:ext uri="{FF2B5EF4-FFF2-40B4-BE49-F238E27FC236}">
                <a16:creationId xmlns:a16="http://schemas.microsoft.com/office/drawing/2014/main" id="{ABC062E8-9E55-4CD1-9F50-CA7F0D1909BE}"/>
              </a:ext>
            </a:extLst>
          </p:cNvPr>
          <p:cNvSpPr txBox="1"/>
          <p:nvPr/>
        </p:nvSpPr>
        <p:spPr>
          <a:xfrm>
            <a:off x="1471029" y="2673128"/>
            <a:ext cx="3786779" cy="2462213"/>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El caso: </a:t>
            </a:r>
            <a:r>
              <a:rPr lang="es-ES" sz="1400" dirty="0">
                <a:latin typeface="Cambria" panose="02040503050406030204" pitchFamily="18" charset="0"/>
                <a:ea typeface="Cambria" panose="02040503050406030204" pitchFamily="18" charset="0"/>
              </a:rPr>
              <a:t>	En este caso, ya somos abogados de la Sra. Álvarez; y, nos notificaron una Resolución que programa audiencia de control de acusación para el día 30.09.24; sin embargo, la abogada apersonada a favor de la Sra. Álvarez no podrá asistir a dicha audiencia por cruce de diligencias de otro caso; por lo cual, corresponde extender el patrocinio a favor de otro abogado del estudio (Carlos Ernesto Rodas Vera) a fin de que se presente en dicha audiencia. </a:t>
            </a:r>
            <a:r>
              <a:rPr lang="es-ES" sz="1400" u="sng" dirty="0">
                <a:latin typeface="Cambria" panose="02040503050406030204" pitchFamily="18" charset="0"/>
                <a:ea typeface="Cambria" panose="02040503050406030204" pitchFamily="18" charset="0"/>
              </a:rPr>
              <a:t>Tenemos resolución judicial.</a:t>
            </a:r>
            <a:r>
              <a:rPr lang="es-ES" sz="1400" dirty="0">
                <a:latin typeface="Cambria" panose="02040503050406030204" pitchFamily="18" charset="0"/>
                <a:ea typeface="Cambria" panose="02040503050406030204" pitchFamily="18" charset="0"/>
              </a:rPr>
              <a:t> </a:t>
            </a:r>
            <a:endParaRPr lang="es-PE" sz="1400" dirty="0">
              <a:latin typeface="Cambria" panose="02040503050406030204" pitchFamily="18" charset="0"/>
              <a:ea typeface="Cambria" panose="02040503050406030204" pitchFamily="18" charset="0"/>
            </a:endParaRPr>
          </a:p>
        </p:txBody>
      </p:sp>
      <p:pic>
        <p:nvPicPr>
          <p:cNvPr id="3" name="Imagen 2">
            <a:extLst>
              <a:ext uri="{FF2B5EF4-FFF2-40B4-BE49-F238E27FC236}">
                <a16:creationId xmlns:a16="http://schemas.microsoft.com/office/drawing/2014/main" id="{DCF1CECE-D23B-442F-9C33-54A4D9E3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570" y="2565406"/>
            <a:ext cx="540000" cy="545826"/>
          </a:xfrm>
          <a:prstGeom prst="rect">
            <a:avLst/>
          </a:prstGeom>
          <a:effectLst>
            <a:outerShdw blurRad="63500" dist="50800" dir="2700000" algn="tl" rotWithShape="0">
              <a:schemeClr val="tx1">
                <a:lumMod val="85000"/>
                <a:lumOff val="15000"/>
                <a:alpha val="50000"/>
              </a:schemeClr>
            </a:outerShdw>
          </a:effectLst>
        </p:spPr>
      </p:pic>
      <p:pic>
        <p:nvPicPr>
          <p:cNvPr id="2" name="Imagen 1">
            <a:extLst>
              <a:ext uri="{FF2B5EF4-FFF2-40B4-BE49-F238E27FC236}">
                <a16:creationId xmlns:a16="http://schemas.microsoft.com/office/drawing/2014/main" id="{4E2A7F9C-4F38-3A64-2CB6-B58943BB3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902" y="608997"/>
            <a:ext cx="1838601" cy="776954"/>
          </a:xfrm>
          <a:prstGeom prst="rect">
            <a:avLst/>
          </a:prstGeom>
        </p:spPr>
      </p:pic>
      <p:pic>
        <p:nvPicPr>
          <p:cNvPr id="24" name="Imagen 23">
            <a:hlinkClick r:id="rId4" action="ppaction://hlinkfile"/>
            <a:extLst>
              <a:ext uri="{FF2B5EF4-FFF2-40B4-BE49-F238E27FC236}">
                <a16:creationId xmlns:a16="http://schemas.microsoft.com/office/drawing/2014/main" id="{1069C7B8-BA91-4F92-AAE4-FCBFA3C15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9" y="2565406"/>
            <a:ext cx="720000" cy="727769"/>
          </a:xfrm>
          <a:prstGeom prst="rect">
            <a:avLst/>
          </a:prstGeom>
          <a:effectLst>
            <a:outerShdw blurRad="63500" dist="50800" dir="2700000" algn="tl" rotWithShape="0">
              <a:schemeClr val="tx1">
                <a:lumMod val="85000"/>
                <a:lumOff val="15000"/>
                <a:alpha val="50000"/>
              </a:schemeClr>
            </a:outerShdw>
          </a:effectLst>
        </p:spPr>
      </p:pic>
      <p:sp>
        <p:nvSpPr>
          <p:cNvPr id="27" name="CuadroTexto 26">
            <a:extLst>
              <a:ext uri="{FF2B5EF4-FFF2-40B4-BE49-F238E27FC236}">
                <a16:creationId xmlns:a16="http://schemas.microsoft.com/office/drawing/2014/main" id="{52B84FF9-2C8E-40DF-AE02-708E436805DC}"/>
              </a:ext>
            </a:extLst>
          </p:cNvPr>
          <p:cNvSpPr txBox="1"/>
          <p:nvPr/>
        </p:nvSpPr>
        <p:spPr>
          <a:xfrm>
            <a:off x="2435127" y="608997"/>
            <a:ext cx="5968644" cy="307777"/>
          </a:xfrm>
          <a:prstGeom prst="rect">
            <a:avLst/>
          </a:prstGeom>
          <a:noFill/>
        </p:spPr>
        <p:txBody>
          <a:bodyPr wrap="square" rtlCol="0">
            <a:spAutoFit/>
          </a:bodyPr>
          <a:lstStyle/>
          <a:p>
            <a:r>
              <a:rPr lang="es-ES" sz="1400" dirty="0">
                <a:solidFill>
                  <a:srgbClr val="161F2B"/>
                </a:solidFill>
                <a:latin typeface="Cambria" panose="02040503050406030204" pitchFamily="18" charset="0"/>
                <a:ea typeface="Cambria" panose="02040503050406030204" pitchFamily="18" charset="0"/>
              </a:rPr>
              <a:t>Cuarto taller de escritos iniciales, presentación y seguimientos de casos</a:t>
            </a:r>
          </a:p>
        </p:txBody>
      </p:sp>
      <p:pic>
        <p:nvPicPr>
          <p:cNvPr id="28" name="Imagen 27">
            <a:hlinkClick r:id="rId6" action="ppaction://hlinkfile"/>
            <a:extLst>
              <a:ext uri="{FF2B5EF4-FFF2-40B4-BE49-F238E27FC236}">
                <a16:creationId xmlns:a16="http://schemas.microsoft.com/office/drawing/2014/main" id="{CEB9C80D-DF1E-4A1B-BA28-7DEE108E5F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3160" y="5421358"/>
            <a:ext cx="891517" cy="900000"/>
          </a:xfrm>
          <a:prstGeom prst="rect">
            <a:avLst/>
          </a:prstGeom>
          <a:effectLst>
            <a:outerShdw blurRad="63500" dist="50800" dir="2700000" algn="tl" rotWithShape="0">
              <a:srgbClr val="000000">
                <a:alpha val="43137"/>
              </a:srgbClr>
            </a:outerShdw>
          </a:effectLst>
        </p:spPr>
      </p:pic>
      <p:sp>
        <p:nvSpPr>
          <p:cNvPr id="32" name="CuadroTexto 31">
            <a:extLst>
              <a:ext uri="{FF2B5EF4-FFF2-40B4-BE49-F238E27FC236}">
                <a16:creationId xmlns:a16="http://schemas.microsoft.com/office/drawing/2014/main" id="{C58519EF-4AFA-48AA-8388-101DA78590C0}"/>
              </a:ext>
            </a:extLst>
          </p:cNvPr>
          <p:cNvSpPr txBox="1"/>
          <p:nvPr/>
        </p:nvSpPr>
        <p:spPr>
          <a:xfrm>
            <a:off x="7467184" y="5663609"/>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Empecemos a redactar!</a:t>
            </a:r>
            <a:endParaRPr lang="es-PE" sz="2100" dirty="0">
              <a:solidFill>
                <a:srgbClr val="161F2B"/>
              </a:solidFill>
              <a:latin typeface="Geometria Bold" panose="020B0703020204020204" pitchFamily="34" charset="0"/>
            </a:endParaRPr>
          </a:p>
        </p:txBody>
      </p:sp>
      <p:pic>
        <p:nvPicPr>
          <p:cNvPr id="16" name="Imagen 15">
            <a:extLst>
              <a:ext uri="{FF2B5EF4-FFF2-40B4-BE49-F238E27FC236}">
                <a16:creationId xmlns:a16="http://schemas.microsoft.com/office/drawing/2014/main" id="{2BBAFDF8-CA0A-4CD7-BD71-A76A3A7E90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18" y="5421358"/>
            <a:ext cx="540000" cy="545826"/>
          </a:xfrm>
          <a:prstGeom prst="rect">
            <a:avLst/>
          </a:prstGeom>
          <a:effectLst>
            <a:outerShdw blurRad="63500" dist="50800" dir="2700000" algn="tl" rotWithShape="0">
              <a:schemeClr val="tx1">
                <a:lumMod val="85000"/>
                <a:lumOff val="15000"/>
                <a:alpha val="50000"/>
              </a:schemeClr>
            </a:outerShdw>
          </a:effectLst>
        </p:spPr>
      </p:pic>
      <p:sp>
        <p:nvSpPr>
          <p:cNvPr id="17" name="CuadroTexto 16">
            <a:extLst>
              <a:ext uri="{FF2B5EF4-FFF2-40B4-BE49-F238E27FC236}">
                <a16:creationId xmlns:a16="http://schemas.microsoft.com/office/drawing/2014/main" id="{60C0E985-19C7-45B9-B911-9E3039D5980F}"/>
              </a:ext>
            </a:extLst>
          </p:cNvPr>
          <p:cNvSpPr txBox="1"/>
          <p:nvPr/>
        </p:nvSpPr>
        <p:spPr>
          <a:xfrm>
            <a:off x="1492784" y="5274686"/>
            <a:ext cx="3742196" cy="1384995"/>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¿Qué vamos a aprender? </a:t>
            </a:r>
            <a:r>
              <a:rPr lang="es-ES" sz="1400" dirty="0">
                <a:latin typeface="Cambria" panose="02040503050406030204" pitchFamily="18" charset="0"/>
                <a:ea typeface="Cambria" panose="02040503050406030204" pitchFamily="18" charset="0"/>
              </a:rPr>
              <a:t>Apersonamiento de persona natural ante sede judicial como acusada, designación de abogados, señalamiento de domicilio real y procesal, en etapa intermedia. Preciso datos requeridos por el juzgado </a:t>
            </a:r>
            <a:endParaRPr lang="es-PE"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1246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BAE31FD7-52EC-4E44-AFA7-BB0E471EA013}"/>
              </a:ext>
            </a:extLst>
          </p:cNvPr>
          <p:cNvSpPr/>
          <p:nvPr/>
        </p:nvSpPr>
        <p:spPr>
          <a:xfrm>
            <a:off x="6096000" y="0"/>
            <a:ext cx="6096000" cy="6857995"/>
          </a:xfrm>
          <a:prstGeom prst="rect">
            <a:avLst/>
          </a:prstGeom>
          <a:solidFill>
            <a:srgbClr val="EE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 name="Conector recto 3">
            <a:extLst>
              <a:ext uri="{FF2B5EF4-FFF2-40B4-BE49-F238E27FC236}">
                <a16:creationId xmlns:a16="http://schemas.microsoft.com/office/drawing/2014/main" id="{595FB8E3-243E-4DC6-AF60-8A0DFDA9762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561EB37-FEC4-4AAE-8A07-ADD7DEE2ECF9}"/>
              </a:ext>
            </a:extLst>
          </p:cNvPr>
          <p:cNvSpPr txBox="1"/>
          <p:nvPr/>
        </p:nvSpPr>
        <p:spPr>
          <a:xfrm>
            <a:off x="428315" y="659117"/>
            <a:ext cx="1157006" cy="316582"/>
          </a:xfrm>
          <a:prstGeom prst="rect">
            <a:avLst/>
          </a:prstGeom>
          <a:noFill/>
        </p:spPr>
        <p:txBody>
          <a:bodyPr wrap="square" rtlCol="0">
            <a:spAutoFit/>
          </a:bodyPr>
          <a:lstStyle/>
          <a:p>
            <a:pPr algn="r"/>
            <a:r>
              <a:rPr lang="es-PE" sz="1400" dirty="0">
                <a:solidFill>
                  <a:srgbClr val="161F2B"/>
                </a:solidFill>
                <a:latin typeface="Cambria" panose="02040503050406030204" pitchFamily="18" charset="0"/>
                <a:ea typeface="Cambria" panose="02040503050406030204" pitchFamily="18" charset="0"/>
              </a:rPr>
              <a:t>15 / 32</a:t>
            </a:r>
          </a:p>
        </p:txBody>
      </p:sp>
      <p:sp>
        <p:nvSpPr>
          <p:cNvPr id="23" name="CuadroTexto 22">
            <a:extLst>
              <a:ext uri="{FF2B5EF4-FFF2-40B4-BE49-F238E27FC236}">
                <a16:creationId xmlns:a16="http://schemas.microsoft.com/office/drawing/2014/main" id="{4EBC24FD-4D41-4C1B-BDD5-7151E517AE02}"/>
              </a:ext>
            </a:extLst>
          </p:cNvPr>
          <p:cNvSpPr txBox="1"/>
          <p:nvPr/>
        </p:nvSpPr>
        <p:spPr>
          <a:xfrm>
            <a:off x="692601" y="1543734"/>
            <a:ext cx="6914957" cy="523220"/>
          </a:xfrm>
          <a:prstGeom prst="rect">
            <a:avLst/>
          </a:prstGeom>
          <a:noFill/>
        </p:spPr>
        <p:txBody>
          <a:bodyPr wrap="square" rtlCol="0">
            <a:spAutoFit/>
          </a:bodyPr>
          <a:lstStyle/>
          <a:p>
            <a:r>
              <a:rPr lang="es-MX" sz="2800" b="1" u="sng" dirty="0">
                <a:solidFill>
                  <a:srgbClr val="161F2B"/>
                </a:solidFill>
                <a:latin typeface="Cambria" panose="02040503050406030204" pitchFamily="18" charset="0"/>
                <a:ea typeface="Cambria" panose="02040503050406030204" pitchFamily="18" charset="0"/>
              </a:rPr>
              <a:t>10mo Caso</a:t>
            </a:r>
            <a:r>
              <a:rPr lang="es-MX" sz="2800" b="1" dirty="0">
                <a:solidFill>
                  <a:srgbClr val="161F2B"/>
                </a:solidFill>
                <a:latin typeface="Cambria" panose="02040503050406030204" pitchFamily="18" charset="0"/>
                <a:ea typeface="Cambria" panose="02040503050406030204" pitchFamily="18" charset="0"/>
              </a:rPr>
              <a:t>: Mauricio Peña Cervantes </a:t>
            </a:r>
            <a:endParaRPr lang="es-PE" sz="2800" b="1" dirty="0">
              <a:solidFill>
                <a:srgbClr val="161F2B"/>
              </a:solidFill>
              <a:latin typeface="Cambria" panose="02040503050406030204" pitchFamily="18" charset="0"/>
              <a:ea typeface="Cambria" panose="02040503050406030204" pitchFamily="18" charset="0"/>
            </a:endParaRPr>
          </a:p>
        </p:txBody>
      </p:sp>
      <p:sp>
        <p:nvSpPr>
          <p:cNvPr id="19" name="CuadroTexto 18">
            <a:extLst>
              <a:ext uri="{FF2B5EF4-FFF2-40B4-BE49-F238E27FC236}">
                <a16:creationId xmlns:a16="http://schemas.microsoft.com/office/drawing/2014/main" id="{93EA4139-E9BD-4C28-8DCA-A280DE65BED8}"/>
              </a:ext>
            </a:extLst>
          </p:cNvPr>
          <p:cNvSpPr txBox="1"/>
          <p:nvPr/>
        </p:nvSpPr>
        <p:spPr>
          <a:xfrm>
            <a:off x="7467184" y="2824242"/>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Resolución judicial</a:t>
            </a:r>
            <a:endParaRPr lang="es-PE" sz="2100" dirty="0">
              <a:solidFill>
                <a:srgbClr val="161F2B"/>
              </a:solidFill>
              <a:latin typeface="Geometria Bold" panose="020B0703020204020204" pitchFamily="34" charset="0"/>
            </a:endParaRPr>
          </a:p>
        </p:txBody>
      </p:sp>
      <p:sp>
        <p:nvSpPr>
          <p:cNvPr id="20" name="CuadroTexto 19">
            <a:extLst>
              <a:ext uri="{FF2B5EF4-FFF2-40B4-BE49-F238E27FC236}">
                <a16:creationId xmlns:a16="http://schemas.microsoft.com/office/drawing/2014/main" id="{ABC062E8-9E55-4CD1-9F50-CA7F0D1909BE}"/>
              </a:ext>
            </a:extLst>
          </p:cNvPr>
          <p:cNvSpPr txBox="1"/>
          <p:nvPr/>
        </p:nvSpPr>
        <p:spPr>
          <a:xfrm>
            <a:off x="1545838" y="2693914"/>
            <a:ext cx="4283364" cy="1600438"/>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El caso: </a:t>
            </a:r>
            <a:r>
              <a:rPr lang="es-ES" sz="1400" dirty="0">
                <a:latin typeface="Cambria" panose="02040503050406030204" pitchFamily="18" charset="0"/>
                <a:ea typeface="Cambria" panose="02040503050406030204" pitchFamily="18" charset="0"/>
              </a:rPr>
              <a:t>	En este caso ya somos abogados del Sr. Peña; y, nos notificaron una Resolución que programa audiencia de inicio de juicio oral para el 14.10.24; para lo cual procede solicitar las copias digitalizadas de todo el expediente judicial, debidamente ordenado y foliado para una mejor defensa y preparación de estrategia legal. Tenemos resolución judicial. </a:t>
            </a:r>
            <a:endParaRPr lang="es-PE" sz="1400" dirty="0">
              <a:latin typeface="Cambria" panose="02040503050406030204" pitchFamily="18" charset="0"/>
              <a:ea typeface="Cambria" panose="02040503050406030204" pitchFamily="18" charset="0"/>
            </a:endParaRPr>
          </a:p>
        </p:txBody>
      </p:sp>
      <p:pic>
        <p:nvPicPr>
          <p:cNvPr id="3" name="Imagen 2">
            <a:extLst>
              <a:ext uri="{FF2B5EF4-FFF2-40B4-BE49-F238E27FC236}">
                <a16:creationId xmlns:a16="http://schemas.microsoft.com/office/drawing/2014/main" id="{DCF1CECE-D23B-442F-9C33-54A4D9E3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01" y="2693914"/>
            <a:ext cx="540000" cy="545826"/>
          </a:xfrm>
          <a:prstGeom prst="rect">
            <a:avLst/>
          </a:prstGeom>
          <a:effectLst>
            <a:outerShdw blurRad="63500" dist="50800" dir="2700000" algn="tl" rotWithShape="0">
              <a:schemeClr val="tx1">
                <a:lumMod val="85000"/>
                <a:lumOff val="15000"/>
                <a:alpha val="50000"/>
              </a:schemeClr>
            </a:outerShdw>
          </a:effectLst>
        </p:spPr>
      </p:pic>
      <p:pic>
        <p:nvPicPr>
          <p:cNvPr id="2" name="Imagen 1">
            <a:extLst>
              <a:ext uri="{FF2B5EF4-FFF2-40B4-BE49-F238E27FC236}">
                <a16:creationId xmlns:a16="http://schemas.microsoft.com/office/drawing/2014/main" id="{4E2A7F9C-4F38-3A64-2CB6-B58943BB3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902" y="608997"/>
            <a:ext cx="1838601" cy="776954"/>
          </a:xfrm>
          <a:prstGeom prst="rect">
            <a:avLst/>
          </a:prstGeom>
        </p:spPr>
      </p:pic>
      <p:pic>
        <p:nvPicPr>
          <p:cNvPr id="24" name="Imagen 23">
            <a:hlinkClick r:id="rId4" action="ppaction://hlinkfile"/>
            <a:extLst>
              <a:ext uri="{FF2B5EF4-FFF2-40B4-BE49-F238E27FC236}">
                <a16:creationId xmlns:a16="http://schemas.microsoft.com/office/drawing/2014/main" id="{1069C7B8-BA91-4F92-AAE4-FCBFA3C15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8" y="2693581"/>
            <a:ext cx="720000" cy="727769"/>
          </a:xfrm>
          <a:prstGeom prst="rect">
            <a:avLst/>
          </a:prstGeom>
          <a:effectLst>
            <a:outerShdw blurRad="63500" dist="50800" dir="2700000" algn="tl" rotWithShape="0">
              <a:schemeClr val="tx1">
                <a:lumMod val="85000"/>
                <a:lumOff val="15000"/>
                <a:alpha val="50000"/>
              </a:schemeClr>
            </a:outerShdw>
          </a:effectLst>
        </p:spPr>
      </p:pic>
      <p:sp>
        <p:nvSpPr>
          <p:cNvPr id="27" name="CuadroTexto 26">
            <a:extLst>
              <a:ext uri="{FF2B5EF4-FFF2-40B4-BE49-F238E27FC236}">
                <a16:creationId xmlns:a16="http://schemas.microsoft.com/office/drawing/2014/main" id="{52B84FF9-2C8E-40DF-AE02-708E436805DC}"/>
              </a:ext>
            </a:extLst>
          </p:cNvPr>
          <p:cNvSpPr txBox="1"/>
          <p:nvPr/>
        </p:nvSpPr>
        <p:spPr>
          <a:xfrm>
            <a:off x="2435127" y="608997"/>
            <a:ext cx="5931322" cy="307777"/>
          </a:xfrm>
          <a:prstGeom prst="rect">
            <a:avLst/>
          </a:prstGeom>
          <a:noFill/>
        </p:spPr>
        <p:txBody>
          <a:bodyPr wrap="square" rtlCol="0">
            <a:spAutoFit/>
          </a:bodyPr>
          <a:lstStyle/>
          <a:p>
            <a:r>
              <a:rPr lang="es-ES" sz="1400" dirty="0">
                <a:solidFill>
                  <a:srgbClr val="161F2B"/>
                </a:solidFill>
                <a:latin typeface="Cambria" panose="02040503050406030204" pitchFamily="18" charset="0"/>
                <a:ea typeface="Cambria" panose="02040503050406030204" pitchFamily="18" charset="0"/>
              </a:rPr>
              <a:t>Cuarto taller de escritos iniciales, presentación y seguimientos de casos</a:t>
            </a:r>
          </a:p>
        </p:txBody>
      </p:sp>
      <p:pic>
        <p:nvPicPr>
          <p:cNvPr id="28" name="Imagen 27">
            <a:hlinkClick r:id="rId6" action="ppaction://hlinkfile"/>
            <a:extLst>
              <a:ext uri="{FF2B5EF4-FFF2-40B4-BE49-F238E27FC236}">
                <a16:creationId xmlns:a16="http://schemas.microsoft.com/office/drawing/2014/main" id="{CEB9C80D-DF1E-4A1B-BA28-7DEE108E5F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8746" y="5097925"/>
            <a:ext cx="891517" cy="900000"/>
          </a:xfrm>
          <a:prstGeom prst="rect">
            <a:avLst/>
          </a:prstGeom>
          <a:effectLst>
            <a:outerShdw blurRad="63500" dist="50800" dir="2700000" algn="tl" rotWithShape="0">
              <a:srgbClr val="000000">
                <a:alpha val="43137"/>
              </a:srgbClr>
            </a:outerShdw>
          </a:effectLst>
        </p:spPr>
      </p:pic>
      <p:sp>
        <p:nvSpPr>
          <p:cNvPr id="32" name="CuadroTexto 31">
            <a:extLst>
              <a:ext uri="{FF2B5EF4-FFF2-40B4-BE49-F238E27FC236}">
                <a16:creationId xmlns:a16="http://schemas.microsoft.com/office/drawing/2014/main" id="{C58519EF-4AFA-48AA-8388-101DA78590C0}"/>
              </a:ext>
            </a:extLst>
          </p:cNvPr>
          <p:cNvSpPr txBox="1"/>
          <p:nvPr/>
        </p:nvSpPr>
        <p:spPr>
          <a:xfrm>
            <a:off x="7467184" y="5340176"/>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Empecemos a redactar!</a:t>
            </a:r>
            <a:endParaRPr lang="es-PE" sz="2100" dirty="0">
              <a:solidFill>
                <a:srgbClr val="161F2B"/>
              </a:solidFill>
              <a:latin typeface="Geometria Bold" panose="020B0703020204020204" pitchFamily="34" charset="0"/>
            </a:endParaRPr>
          </a:p>
        </p:txBody>
      </p:sp>
      <p:pic>
        <p:nvPicPr>
          <p:cNvPr id="16" name="Imagen 15">
            <a:extLst>
              <a:ext uri="{FF2B5EF4-FFF2-40B4-BE49-F238E27FC236}">
                <a16:creationId xmlns:a16="http://schemas.microsoft.com/office/drawing/2014/main" id="{69ABEDB4-9D3E-4170-9236-E07AABD43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56" y="5097925"/>
            <a:ext cx="540000" cy="545826"/>
          </a:xfrm>
          <a:prstGeom prst="rect">
            <a:avLst/>
          </a:prstGeom>
          <a:effectLst>
            <a:outerShdw blurRad="63500" dist="50800" dir="2700000" algn="tl" rotWithShape="0">
              <a:schemeClr val="tx1">
                <a:lumMod val="85000"/>
                <a:lumOff val="15000"/>
                <a:alpha val="50000"/>
              </a:schemeClr>
            </a:outerShdw>
          </a:effectLst>
        </p:spPr>
      </p:pic>
      <p:sp>
        <p:nvSpPr>
          <p:cNvPr id="17" name="CuadroTexto 16">
            <a:extLst>
              <a:ext uri="{FF2B5EF4-FFF2-40B4-BE49-F238E27FC236}">
                <a16:creationId xmlns:a16="http://schemas.microsoft.com/office/drawing/2014/main" id="{F4CE5F36-1171-48C2-9AA2-E51C1040D4CA}"/>
              </a:ext>
            </a:extLst>
          </p:cNvPr>
          <p:cNvSpPr txBox="1"/>
          <p:nvPr/>
        </p:nvSpPr>
        <p:spPr>
          <a:xfrm>
            <a:off x="1489984" y="4990204"/>
            <a:ext cx="4272174" cy="954107"/>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¿Qué vamos a aprender? </a:t>
            </a:r>
            <a:r>
              <a:rPr lang="es-ES" sz="1400" dirty="0">
                <a:latin typeface="Cambria" panose="02040503050406030204" pitchFamily="18" charset="0"/>
                <a:ea typeface="Cambria" panose="02040503050406030204" pitchFamily="18" charset="0"/>
              </a:rPr>
              <a:t>Solicitud de copias digitalizada de todo el expediente judicial, debidamente ordenado y foliado, en etapa de juzgamiento.</a:t>
            </a:r>
            <a:endParaRPr lang="es-PE"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91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61F2B"/>
        </a:soli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48A8F6B-08E9-4A26-AD90-4D4A5582B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2542" y="625585"/>
            <a:ext cx="2032753" cy="858999"/>
          </a:xfrm>
          <a:prstGeom prst="rect">
            <a:avLst/>
          </a:prstGeom>
        </p:spPr>
      </p:pic>
      <p:sp>
        <p:nvSpPr>
          <p:cNvPr id="19" name="CuadroTexto 18">
            <a:extLst>
              <a:ext uri="{FF2B5EF4-FFF2-40B4-BE49-F238E27FC236}">
                <a16:creationId xmlns:a16="http://schemas.microsoft.com/office/drawing/2014/main" id="{9B162526-571C-43A6-8D2F-5DA96596B00E}"/>
              </a:ext>
            </a:extLst>
          </p:cNvPr>
          <p:cNvSpPr txBox="1"/>
          <p:nvPr/>
        </p:nvSpPr>
        <p:spPr>
          <a:xfrm>
            <a:off x="957282" y="2798787"/>
            <a:ext cx="5362652" cy="1569660"/>
          </a:xfrm>
          <a:prstGeom prst="rect">
            <a:avLst/>
          </a:prstGeom>
          <a:noFill/>
        </p:spPr>
        <p:txBody>
          <a:bodyPr wrap="square" rtlCol="0" anchor="ctr">
            <a:spAutoFit/>
          </a:bodyPr>
          <a:lstStyle/>
          <a:p>
            <a:r>
              <a:rPr lang="es-PE" sz="4800" b="1" dirty="0">
                <a:solidFill>
                  <a:srgbClr val="EEF1F3"/>
                </a:solidFill>
                <a:latin typeface="Cambria" panose="02040503050406030204" pitchFamily="18" charset="0"/>
                <a:ea typeface="Cambria" panose="02040503050406030204" pitchFamily="18" charset="0"/>
              </a:rPr>
              <a:t>II. Presentación de escritos</a:t>
            </a:r>
          </a:p>
        </p:txBody>
      </p:sp>
      <p:sp>
        <p:nvSpPr>
          <p:cNvPr id="20" name="CuadroTexto 19">
            <a:extLst>
              <a:ext uri="{FF2B5EF4-FFF2-40B4-BE49-F238E27FC236}">
                <a16:creationId xmlns:a16="http://schemas.microsoft.com/office/drawing/2014/main" id="{4F467BB0-C441-4DDF-9905-A8CFBC3FC18B}"/>
              </a:ext>
            </a:extLst>
          </p:cNvPr>
          <p:cNvSpPr txBox="1"/>
          <p:nvPr/>
        </p:nvSpPr>
        <p:spPr>
          <a:xfrm>
            <a:off x="2578197" y="671767"/>
            <a:ext cx="5763370" cy="307777"/>
          </a:xfrm>
          <a:prstGeom prst="rect">
            <a:avLst/>
          </a:prstGeom>
          <a:noFill/>
        </p:spPr>
        <p:txBody>
          <a:bodyPr wrap="square" rtlCol="0">
            <a:spAutoFit/>
          </a:bodyPr>
          <a:lstStyle/>
          <a:p>
            <a:r>
              <a:rPr lang="es-ES" sz="1400" dirty="0">
                <a:solidFill>
                  <a:schemeClr val="bg1"/>
                </a:solidFill>
                <a:latin typeface="Cambria" panose="02040503050406030204" pitchFamily="18" charset="0"/>
                <a:ea typeface="Cambria" panose="02040503050406030204" pitchFamily="18" charset="0"/>
              </a:rPr>
              <a:t>Cuarto taller de escritos iniciales, presentación y seguimientos de casos</a:t>
            </a:r>
          </a:p>
        </p:txBody>
      </p:sp>
      <p:sp>
        <p:nvSpPr>
          <p:cNvPr id="21" name="CuadroTexto 20">
            <a:extLst>
              <a:ext uri="{FF2B5EF4-FFF2-40B4-BE49-F238E27FC236}">
                <a16:creationId xmlns:a16="http://schemas.microsoft.com/office/drawing/2014/main" id="{F74149A4-BF3D-43C7-B243-A04CDF78007A}"/>
              </a:ext>
            </a:extLst>
          </p:cNvPr>
          <p:cNvSpPr txBox="1"/>
          <p:nvPr/>
        </p:nvSpPr>
        <p:spPr>
          <a:xfrm>
            <a:off x="534630" y="662962"/>
            <a:ext cx="1157006" cy="316582"/>
          </a:xfrm>
          <a:prstGeom prst="rect">
            <a:avLst/>
          </a:prstGeom>
          <a:noFill/>
        </p:spPr>
        <p:txBody>
          <a:bodyPr wrap="square" rtlCol="0">
            <a:spAutoFit/>
          </a:bodyPr>
          <a:lstStyle/>
          <a:p>
            <a:pPr algn="r"/>
            <a:r>
              <a:rPr lang="es-PE" sz="1400" dirty="0">
                <a:solidFill>
                  <a:schemeClr val="bg1"/>
                </a:solidFill>
                <a:latin typeface="Cambria" panose="02040503050406030204" pitchFamily="18" charset="0"/>
                <a:ea typeface="Cambria" panose="02040503050406030204" pitchFamily="18" charset="0"/>
              </a:rPr>
              <a:t>16 / 32</a:t>
            </a:r>
          </a:p>
        </p:txBody>
      </p:sp>
      <p:cxnSp>
        <p:nvCxnSpPr>
          <p:cNvPr id="23" name="Conector recto 22">
            <a:extLst>
              <a:ext uri="{FF2B5EF4-FFF2-40B4-BE49-F238E27FC236}">
                <a16:creationId xmlns:a16="http://schemas.microsoft.com/office/drawing/2014/main" id="{45FBC513-E5C6-433D-AA76-C65E75A4E9C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pic>
        <p:nvPicPr>
          <p:cNvPr id="25" name="Imagen 24">
            <a:extLst>
              <a:ext uri="{FF2B5EF4-FFF2-40B4-BE49-F238E27FC236}">
                <a16:creationId xmlns:a16="http://schemas.microsoft.com/office/drawing/2014/main" id="{D856F54F-9A04-475A-84B0-5D87A49E2F0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368" b="12368"/>
          <a:stretch/>
        </p:blipFill>
        <p:spPr>
          <a:xfrm>
            <a:off x="7238893" y="1988485"/>
            <a:ext cx="4136402" cy="4151010"/>
          </a:xfrm>
          <a:prstGeom prst="ellipse">
            <a:avLst/>
          </a:prstGeom>
        </p:spPr>
      </p:pic>
      <p:sp>
        <p:nvSpPr>
          <p:cNvPr id="2" name="CuadroTexto 1">
            <a:extLst>
              <a:ext uri="{FF2B5EF4-FFF2-40B4-BE49-F238E27FC236}">
                <a16:creationId xmlns:a16="http://schemas.microsoft.com/office/drawing/2014/main" id="{3CA028CD-8B36-48B1-9D6A-A51C5C193D95}"/>
              </a:ext>
            </a:extLst>
          </p:cNvPr>
          <p:cNvSpPr txBox="1"/>
          <p:nvPr/>
        </p:nvSpPr>
        <p:spPr>
          <a:xfrm>
            <a:off x="7238893" y="6139495"/>
            <a:ext cx="4136402" cy="230832"/>
          </a:xfrm>
          <a:prstGeom prst="rect">
            <a:avLst/>
          </a:prstGeom>
          <a:noFill/>
        </p:spPr>
        <p:txBody>
          <a:bodyPr wrap="square" rtlCol="0">
            <a:spAutoFit/>
          </a:bodyPr>
          <a:lstStyle/>
          <a:p>
            <a:r>
              <a:rPr lang="es-PE" sz="900">
                <a:hlinkClick r:id="rId4" tooltip="https://www.flickr.com/photos/utpl/3617118311"/>
              </a:rPr>
              <a:t>Esta foto</a:t>
            </a:r>
            <a:r>
              <a:rPr lang="es-PE" sz="900"/>
              <a:t> de Autor desconocido está bajo licencia </a:t>
            </a:r>
            <a:r>
              <a:rPr lang="es-PE" sz="900">
                <a:hlinkClick r:id="rId5" tooltip="https://creativecommons.org/licenses/by-nc-sa/3.0/"/>
              </a:rPr>
              <a:t>CC BY-SA-NC</a:t>
            </a:r>
            <a:endParaRPr lang="es-PE" sz="900"/>
          </a:p>
        </p:txBody>
      </p:sp>
    </p:spTree>
    <p:extLst>
      <p:ext uri="{BB962C8B-B14F-4D97-AF65-F5344CB8AC3E}">
        <p14:creationId xmlns:p14="http://schemas.microsoft.com/office/powerpoint/2010/main" val="396908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cxnSp>
        <p:nvCxnSpPr>
          <p:cNvPr id="130" name="Google Shape;130;p2"/>
          <p:cNvCxnSpPr/>
          <p:nvPr/>
        </p:nvCxnSpPr>
        <p:spPr>
          <a:xfrm>
            <a:off x="0" y="1453815"/>
            <a:ext cx="1501254" cy="0"/>
          </a:xfrm>
          <a:prstGeom prst="straightConnector1">
            <a:avLst/>
          </a:prstGeom>
          <a:noFill/>
          <a:ln w="9525" cap="flat" cmpd="sng">
            <a:solidFill>
              <a:srgbClr val="EAC484"/>
            </a:solidFill>
            <a:prstDash val="solid"/>
            <a:miter lim="800000"/>
            <a:headEnd type="none" w="sm" len="sm"/>
            <a:tailEnd type="none" w="sm" len="sm"/>
          </a:ln>
        </p:spPr>
      </p:cxnSp>
      <p:sp>
        <p:nvSpPr>
          <p:cNvPr id="131" name="Google Shape;131;p2"/>
          <p:cNvSpPr txBox="1"/>
          <p:nvPr/>
        </p:nvSpPr>
        <p:spPr>
          <a:xfrm>
            <a:off x="428315" y="659117"/>
            <a:ext cx="1157006" cy="3165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400" dirty="0">
                <a:solidFill>
                  <a:srgbClr val="161F2B"/>
                </a:solidFill>
                <a:latin typeface="Cambria" panose="02040503050406030204" pitchFamily="18" charset="0"/>
                <a:ea typeface="Cambria" panose="02040503050406030204" pitchFamily="18" charset="0"/>
                <a:cs typeface="Geo"/>
                <a:sym typeface="Geo"/>
              </a:rPr>
              <a:t>17 / 32</a:t>
            </a:r>
            <a:endParaRPr dirty="0">
              <a:latin typeface="Cambria" panose="02040503050406030204" pitchFamily="18" charset="0"/>
              <a:ea typeface="Cambria" panose="02040503050406030204" pitchFamily="18" charset="0"/>
            </a:endParaRPr>
          </a:p>
        </p:txBody>
      </p:sp>
      <p:pic>
        <p:nvPicPr>
          <p:cNvPr id="133" name="Google Shape;133;p2"/>
          <p:cNvPicPr preferRelativeResize="0"/>
          <p:nvPr/>
        </p:nvPicPr>
        <p:blipFill rotWithShape="1">
          <a:blip r:embed="rId3">
            <a:alphaModFix/>
          </a:blip>
          <a:srcRect/>
          <a:stretch/>
        </p:blipFill>
        <p:spPr>
          <a:xfrm>
            <a:off x="9104902" y="608997"/>
            <a:ext cx="1838601" cy="776954"/>
          </a:xfrm>
          <a:prstGeom prst="rect">
            <a:avLst/>
          </a:prstGeom>
          <a:noFill/>
          <a:ln>
            <a:noFill/>
          </a:ln>
        </p:spPr>
      </p:pic>
      <p:sp>
        <p:nvSpPr>
          <p:cNvPr id="134" name="Google Shape;134;p2"/>
          <p:cNvSpPr txBox="1"/>
          <p:nvPr/>
        </p:nvSpPr>
        <p:spPr>
          <a:xfrm>
            <a:off x="1274480" y="1615224"/>
            <a:ext cx="482152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400" b="1" dirty="0">
                <a:solidFill>
                  <a:srgbClr val="161F2B"/>
                </a:solidFill>
                <a:latin typeface="Cambria"/>
                <a:ea typeface="Cambria"/>
                <a:cs typeface="Cambria"/>
                <a:sym typeface="Cambria"/>
              </a:rPr>
              <a:t>Cuando el escrito está dirigido a la Policía o Fiscalía</a:t>
            </a:r>
            <a:endParaRPr sz="1400" dirty="0"/>
          </a:p>
        </p:txBody>
      </p:sp>
      <p:sp>
        <p:nvSpPr>
          <p:cNvPr id="135" name="Google Shape;135;p2"/>
          <p:cNvSpPr txBox="1"/>
          <p:nvPr/>
        </p:nvSpPr>
        <p:spPr>
          <a:xfrm>
            <a:off x="1318727" y="2924297"/>
            <a:ext cx="4472528" cy="2927981"/>
          </a:xfrm>
          <a:prstGeom prst="rect">
            <a:avLst/>
          </a:prstGeom>
          <a:noFill/>
          <a:ln>
            <a:noFill/>
          </a:ln>
        </p:spPr>
        <p:txBody>
          <a:bodyPr spcFirstLastPara="1" wrap="square" lIns="91425" tIns="45700" rIns="91425" bIns="45700" anchor="ctr" anchorCtr="0">
            <a:spAutoFit/>
          </a:bodyPr>
          <a:lstStyle/>
          <a:p>
            <a:pPr marR="0" lvl="0" algn="just" rtl="0">
              <a:lnSpc>
                <a:spcPct val="115000"/>
              </a:lnSpc>
              <a:spcBef>
                <a:spcPts val="0"/>
              </a:spcBef>
              <a:spcAft>
                <a:spcPts val="0"/>
              </a:spcAft>
              <a:buClr>
                <a:srgbClr val="FF0000"/>
              </a:buClr>
              <a:buSzPts val="1800"/>
            </a:pPr>
            <a:r>
              <a:rPr lang="es-ES" sz="1800" b="1" dirty="0">
                <a:solidFill>
                  <a:srgbClr val="FF0000"/>
                </a:solidFill>
                <a:latin typeface="Cambria"/>
                <a:ea typeface="Cambria"/>
                <a:cs typeface="Cambria"/>
                <a:sym typeface="Cambria"/>
              </a:rPr>
              <a:t>Presentación del escrito:</a:t>
            </a:r>
            <a:endParaRPr sz="1800" dirty="0">
              <a:solidFill>
                <a:schemeClr val="dk1"/>
              </a:solidFill>
              <a:latin typeface="Calibri"/>
              <a:ea typeface="Calibri"/>
              <a:cs typeface="Calibri"/>
              <a:sym typeface="Calibri"/>
            </a:endParaRPr>
          </a:p>
          <a:p>
            <a:pPr marL="0" marR="0" lvl="0" indent="0" algn="just" rtl="0">
              <a:lnSpc>
                <a:spcPct val="115000"/>
              </a:lnSpc>
              <a:spcBef>
                <a:spcPts val="800"/>
              </a:spcBef>
              <a:spcAft>
                <a:spcPts val="0"/>
              </a:spcAft>
              <a:buNone/>
            </a:pPr>
            <a:r>
              <a:rPr lang="es-ES" sz="1800" b="1" dirty="0">
                <a:solidFill>
                  <a:schemeClr val="dk1"/>
                </a:solidFill>
                <a:latin typeface="Cambria"/>
                <a:ea typeface="Cambria"/>
                <a:cs typeface="Cambria"/>
                <a:sym typeface="Cambria"/>
              </a:rPr>
              <a:t>Paso 1:</a:t>
            </a:r>
            <a:r>
              <a:rPr lang="es-ES" sz="1800" dirty="0">
                <a:solidFill>
                  <a:schemeClr val="dk1"/>
                </a:solidFill>
                <a:latin typeface="Cambria"/>
                <a:ea typeface="Cambria"/>
                <a:cs typeface="Cambria"/>
                <a:sym typeface="Cambria"/>
              </a:rPr>
              <a:t> Tener listo el escrito a presentar. Por ejemplo: “</a:t>
            </a:r>
            <a:r>
              <a:rPr lang="es-ES" sz="1800" i="1" dirty="0">
                <a:solidFill>
                  <a:schemeClr val="dk1"/>
                </a:solidFill>
                <a:latin typeface="Cambria"/>
                <a:ea typeface="Cambria"/>
                <a:cs typeface="Cambria"/>
                <a:sym typeface="Cambria"/>
              </a:rPr>
              <a:t>09.12.23. Apersonamiento, designa abogados y solicita carpeta fiscal</a:t>
            </a:r>
            <a:r>
              <a:rPr lang="es-ES" sz="1800" dirty="0">
                <a:solidFill>
                  <a:schemeClr val="dk1"/>
                </a:solidFill>
                <a:latin typeface="Cambria"/>
                <a:ea typeface="Cambria"/>
                <a:cs typeface="Cambria"/>
                <a:sym typeface="Cambria"/>
              </a:rPr>
              <a:t>”</a:t>
            </a:r>
            <a:endParaRPr sz="1800" dirty="0">
              <a:solidFill>
                <a:schemeClr val="dk1"/>
              </a:solidFill>
              <a:latin typeface="Calibri"/>
              <a:ea typeface="Calibri"/>
              <a:cs typeface="Calibri"/>
              <a:sym typeface="Calibri"/>
            </a:endParaRPr>
          </a:p>
          <a:p>
            <a:pPr marL="0" marR="0" lvl="0" indent="0" algn="just" rtl="0">
              <a:lnSpc>
                <a:spcPct val="115000"/>
              </a:lnSpc>
              <a:spcBef>
                <a:spcPts val="800"/>
              </a:spcBef>
              <a:spcAft>
                <a:spcPts val="0"/>
              </a:spcAft>
              <a:buNone/>
            </a:pPr>
            <a:r>
              <a:rPr lang="es-ES" sz="1800" b="1" dirty="0">
                <a:solidFill>
                  <a:schemeClr val="dk1"/>
                </a:solidFill>
                <a:latin typeface="Cambria"/>
                <a:ea typeface="Cambria"/>
                <a:cs typeface="Cambria"/>
                <a:sym typeface="Cambria"/>
              </a:rPr>
              <a:t>Paso 2:</a:t>
            </a:r>
            <a:r>
              <a:rPr lang="es-ES" sz="1800" dirty="0">
                <a:solidFill>
                  <a:schemeClr val="dk1"/>
                </a:solidFill>
                <a:latin typeface="Cambria"/>
                <a:ea typeface="Cambria"/>
                <a:cs typeface="Cambria"/>
                <a:sym typeface="Cambria"/>
              </a:rPr>
              <a:t> Dirigirse a nuestro correo otorgado por el estudio Rodas &amp; Asociados EIRL.</a:t>
            </a:r>
            <a:endParaRPr sz="1800" dirty="0">
              <a:solidFill>
                <a:schemeClr val="dk1"/>
              </a:solidFill>
              <a:latin typeface="Calibri"/>
              <a:ea typeface="Calibri"/>
              <a:cs typeface="Calibri"/>
              <a:sym typeface="Calibri"/>
            </a:endParaRPr>
          </a:p>
          <a:p>
            <a:pPr marL="0" marR="0" lvl="0" indent="0" algn="just" rtl="0">
              <a:lnSpc>
                <a:spcPct val="115000"/>
              </a:lnSpc>
              <a:spcBef>
                <a:spcPts val="800"/>
              </a:spcBef>
              <a:spcAft>
                <a:spcPts val="0"/>
              </a:spcAft>
              <a:buNone/>
            </a:pPr>
            <a:r>
              <a:rPr lang="es-ES" sz="1800" b="1" dirty="0">
                <a:solidFill>
                  <a:schemeClr val="dk1"/>
                </a:solidFill>
                <a:latin typeface="Cambria"/>
                <a:ea typeface="Cambria"/>
                <a:cs typeface="Cambria"/>
                <a:sym typeface="Cambria"/>
              </a:rPr>
              <a:t>Paso 3:</a:t>
            </a:r>
            <a:r>
              <a:rPr lang="es-ES" sz="1800" dirty="0">
                <a:solidFill>
                  <a:schemeClr val="dk1"/>
                </a:solidFill>
                <a:latin typeface="Cambria"/>
                <a:ea typeface="Cambria"/>
                <a:cs typeface="Cambria"/>
                <a:sym typeface="Cambria"/>
              </a:rPr>
              <a:t> Llenar el siguiente formato, adjuntar el escrito en un solo PDF y enviar:</a:t>
            </a:r>
            <a:endParaRPr sz="1800" dirty="0">
              <a:solidFill>
                <a:schemeClr val="dk1"/>
              </a:solidFill>
              <a:latin typeface="Calibri"/>
              <a:ea typeface="Calibri"/>
              <a:cs typeface="Calibri"/>
              <a:sym typeface="Calibri"/>
            </a:endParaRPr>
          </a:p>
        </p:txBody>
      </p:sp>
      <p:pic>
        <p:nvPicPr>
          <p:cNvPr id="136" name="Google Shape;136;p2"/>
          <p:cNvPicPr preferRelativeResize="0"/>
          <p:nvPr/>
        </p:nvPicPr>
        <p:blipFill rotWithShape="1">
          <a:blip r:embed="rId4">
            <a:alphaModFix/>
          </a:blip>
          <a:srcRect/>
          <a:stretch/>
        </p:blipFill>
        <p:spPr>
          <a:xfrm>
            <a:off x="6783291" y="1453815"/>
            <a:ext cx="4348194" cy="5105437"/>
          </a:xfrm>
          <a:prstGeom prst="rect">
            <a:avLst/>
          </a:prstGeom>
          <a:noFill/>
          <a:ln w="9525" cap="flat" cmpd="sng">
            <a:solidFill>
              <a:schemeClr val="dk1"/>
            </a:solidFill>
            <a:prstDash val="solid"/>
            <a:round/>
            <a:headEnd type="none" w="sm" len="sm"/>
            <a:tailEnd type="none" w="sm" len="sm"/>
          </a:ln>
        </p:spPr>
      </p:pic>
      <p:sp>
        <p:nvSpPr>
          <p:cNvPr id="9" name="CuadroTexto 8">
            <a:extLst>
              <a:ext uri="{FF2B5EF4-FFF2-40B4-BE49-F238E27FC236}">
                <a16:creationId xmlns:a16="http://schemas.microsoft.com/office/drawing/2014/main" id="{6D585BEB-7565-4AC2-B3B1-6A4F046A6A05}"/>
              </a:ext>
            </a:extLst>
          </p:cNvPr>
          <p:cNvSpPr txBox="1"/>
          <p:nvPr/>
        </p:nvSpPr>
        <p:spPr>
          <a:xfrm>
            <a:off x="2510385" y="659117"/>
            <a:ext cx="5912047" cy="307777"/>
          </a:xfrm>
          <a:prstGeom prst="rect">
            <a:avLst/>
          </a:prstGeom>
          <a:noFill/>
        </p:spPr>
        <p:txBody>
          <a:bodyPr wrap="square" rtlCol="0">
            <a:spAutoFit/>
          </a:bodyPr>
          <a:lstStyle/>
          <a:p>
            <a:r>
              <a:rPr lang="es-ES" sz="1400" dirty="0">
                <a:latin typeface="Cambria" panose="02040503050406030204" pitchFamily="18" charset="0"/>
                <a:ea typeface="Cambria" panose="02040503050406030204" pitchFamily="18" charset="0"/>
              </a:rPr>
              <a:t>Cuarto taller de escritos iniciales, presentación y seguimientos de casos</a:t>
            </a:r>
          </a:p>
        </p:txBody>
      </p:sp>
      <p:pic>
        <p:nvPicPr>
          <p:cNvPr id="10" name="Imagen 9">
            <a:extLst>
              <a:ext uri="{FF2B5EF4-FFF2-40B4-BE49-F238E27FC236}">
                <a16:creationId xmlns:a16="http://schemas.microsoft.com/office/drawing/2014/main" id="{C2509B8F-96BF-4E26-B9F2-AECAF79A77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47" y="1768247"/>
            <a:ext cx="557946" cy="524909"/>
          </a:xfrm>
          <a:prstGeom prst="rect">
            <a:avLst/>
          </a:prstGeom>
        </p:spPr>
      </p:pic>
      <p:sp>
        <p:nvSpPr>
          <p:cNvPr id="11" name="Elipse 10">
            <a:extLst>
              <a:ext uri="{FF2B5EF4-FFF2-40B4-BE49-F238E27FC236}">
                <a16:creationId xmlns:a16="http://schemas.microsoft.com/office/drawing/2014/main" id="{FBCFCD99-1E37-4F9D-A80A-40519D244308}"/>
              </a:ext>
            </a:extLst>
          </p:cNvPr>
          <p:cNvSpPr/>
          <p:nvPr/>
        </p:nvSpPr>
        <p:spPr>
          <a:xfrm>
            <a:off x="790515" y="2924297"/>
            <a:ext cx="540000" cy="540000"/>
          </a:xfrm>
          <a:prstGeom prst="ellipse">
            <a:avLst/>
          </a:prstGeom>
          <a:solidFill>
            <a:srgbClr val="EAC484"/>
          </a:solidFill>
          <a:ln w="2540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Geometria Bold" panose="020B0703020204020204" pitchFamily="34" charset="0"/>
              </a:rPr>
              <a:t>1</a:t>
            </a:r>
            <a:endParaRPr lang="es-PE" sz="2800" dirty="0">
              <a:latin typeface="Geometria Bold" panose="020B0703020204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cxnSp>
        <p:nvCxnSpPr>
          <p:cNvPr id="141" name="Google Shape;141;p3"/>
          <p:cNvCxnSpPr/>
          <p:nvPr/>
        </p:nvCxnSpPr>
        <p:spPr>
          <a:xfrm>
            <a:off x="0" y="1453815"/>
            <a:ext cx="1501254" cy="0"/>
          </a:xfrm>
          <a:prstGeom prst="straightConnector1">
            <a:avLst/>
          </a:prstGeom>
          <a:noFill/>
          <a:ln w="9525" cap="flat" cmpd="sng">
            <a:solidFill>
              <a:srgbClr val="EAC484"/>
            </a:solidFill>
            <a:prstDash val="solid"/>
            <a:miter lim="800000"/>
            <a:headEnd type="none" w="sm" len="sm"/>
            <a:tailEnd type="none" w="sm" len="sm"/>
          </a:ln>
        </p:spPr>
      </p:cxnSp>
      <p:sp>
        <p:nvSpPr>
          <p:cNvPr id="142" name="Google Shape;142;p3"/>
          <p:cNvSpPr txBox="1"/>
          <p:nvPr/>
        </p:nvSpPr>
        <p:spPr>
          <a:xfrm>
            <a:off x="428315" y="659117"/>
            <a:ext cx="1157006" cy="3165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400" dirty="0">
                <a:solidFill>
                  <a:srgbClr val="161F2B"/>
                </a:solidFill>
                <a:latin typeface="Cambria" panose="02040503050406030204" pitchFamily="18" charset="0"/>
                <a:ea typeface="Cambria" panose="02040503050406030204" pitchFamily="18" charset="0"/>
                <a:cs typeface="Geo"/>
                <a:sym typeface="Geo"/>
              </a:rPr>
              <a:t>18 / 32</a:t>
            </a:r>
            <a:endParaRPr dirty="0">
              <a:latin typeface="Cambria" panose="02040503050406030204" pitchFamily="18" charset="0"/>
              <a:ea typeface="Cambria" panose="02040503050406030204" pitchFamily="18" charset="0"/>
            </a:endParaRPr>
          </a:p>
        </p:txBody>
      </p:sp>
      <p:pic>
        <p:nvPicPr>
          <p:cNvPr id="143" name="Google Shape;143;p3"/>
          <p:cNvPicPr preferRelativeResize="0"/>
          <p:nvPr/>
        </p:nvPicPr>
        <p:blipFill rotWithShape="1">
          <a:blip r:embed="rId3">
            <a:alphaModFix/>
          </a:blip>
          <a:srcRect/>
          <a:stretch/>
        </p:blipFill>
        <p:spPr>
          <a:xfrm>
            <a:off x="9104902" y="608997"/>
            <a:ext cx="1838601" cy="776954"/>
          </a:xfrm>
          <a:prstGeom prst="rect">
            <a:avLst/>
          </a:prstGeom>
          <a:noFill/>
          <a:ln>
            <a:noFill/>
          </a:ln>
        </p:spPr>
      </p:pic>
      <p:sp>
        <p:nvSpPr>
          <p:cNvPr id="144" name="Google Shape;144;p3"/>
          <p:cNvSpPr txBox="1"/>
          <p:nvPr/>
        </p:nvSpPr>
        <p:spPr>
          <a:xfrm>
            <a:off x="6000550" y="1746929"/>
            <a:ext cx="5185008" cy="3790741"/>
          </a:xfrm>
          <a:prstGeom prst="rect">
            <a:avLst/>
          </a:prstGeom>
          <a:noFill/>
          <a:ln>
            <a:noFill/>
          </a:ln>
        </p:spPr>
        <p:txBody>
          <a:bodyPr spcFirstLastPara="1" wrap="square" lIns="91425" tIns="45700" rIns="91425" bIns="45700" anchor="ctr" anchorCtr="0">
            <a:spAutoFit/>
          </a:bodyPr>
          <a:lstStyle/>
          <a:p>
            <a:pPr marL="0" marR="0" lvl="0" indent="0" algn="just" rtl="0">
              <a:lnSpc>
                <a:spcPct val="115000"/>
              </a:lnSpc>
              <a:spcBef>
                <a:spcPts val="0"/>
              </a:spcBef>
              <a:spcAft>
                <a:spcPts val="0"/>
              </a:spcAft>
              <a:buNone/>
            </a:pPr>
            <a:r>
              <a:rPr lang="es-ES" sz="1800" b="1" dirty="0">
                <a:solidFill>
                  <a:schemeClr val="accent1"/>
                </a:solidFill>
                <a:latin typeface="Cambria"/>
                <a:ea typeface="Cambria"/>
                <a:cs typeface="Cambria"/>
                <a:sym typeface="Cambria"/>
              </a:rPr>
              <a:t>Importante:</a:t>
            </a:r>
            <a:endParaRPr dirty="0"/>
          </a:p>
          <a:p>
            <a:pPr marL="285750" marR="0" lvl="0" indent="-285750" algn="just" rtl="0">
              <a:lnSpc>
                <a:spcPct val="115000"/>
              </a:lnSpc>
              <a:spcBef>
                <a:spcPts val="800"/>
              </a:spcBef>
              <a:spcAft>
                <a:spcPts val="0"/>
              </a:spcAft>
              <a:buClr>
                <a:schemeClr val="dk1"/>
              </a:buClr>
              <a:buSzPts val="1800"/>
              <a:buFont typeface="Noto Sans Symbols"/>
              <a:buChar char="❑"/>
            </a:pPr>
            <a:r>
              <a:rPr lang="es-ES" sz="1800" dirty="0">
                <a:solidFill>
                  <a:schemeClr val="dk1"/>
                </a:solidFill>
                <a:latin typeface="Cambria"/>
                <a:ea typeface="Cambria"/>
                <a:cs typeface="Cambria"/>
                <a:sym typeface="Cambria"/>
              </a:rPr>
              <a:t>El correo de mesa de partes de la policía o fiscalía lo </a:t>
            </a:r>
            <a:r>
              <a:rPr lang="es-ES" dirty="0">
                <a:solidFill>
                  <a:schemeClr val="dk1"/>
                </a:solidFill>
                <a:latin typeface="Cambria"/>
                <a:ea typeface="Cambria"/>
                <a:cs typeface="Cambria"/>
                <a:sym typeface="Cambria"/>
              </a:rPr>
              <a:t>podemos en</a:t>
            </a:r>
            <a:r>
              <a:rPr lang="es-ES" sz="1800" dirty="0">
                <a:solidFill>
                  <a:schemeClr val="dk1"/>
                </a:solidFill>
                <a:latin typeface="Cambria"/>
                <a:ea typeface="Cambria"/>
                <a:cs typeface="Cambria"/>
                <a:sym typeface="Cambria"/>
              </a:rPr>
              <a:t>contrar en la citación o disposición remitida por el cliente.</a:t>
            </a:r>
            <a:endParaRPr dirty="0"/>
          </a:p>
          <a:p>
            <a:pPr marL="285750" marR="0" lvl="0" indent="-285750" algn="just" rtl="0">
              <a:lnSpc>
                <a:spcPct val="115000"/>
              </a:lnSpc>
              <a:spcBef>
                <a:spcPts val="800"/>
              </a:spcBef>
              <a:spcAft>
                <a:spcPts val="0"/>
              </a:spcAft>
              <a:buClr>
                <a:schemeClr val="dk1"/>
              </a:buClr>
              <a:buSzPts val="1800"/>
              <a:buFont typeface="Noto Sans Symbols"/>
              <a:buChar char="❑"/>
            </a:pPr>
            <a:r>
              <a:rPr lang="es-ES" sz="1800" dirty="0">
                <a:solidFill>
                  <a:schemeClr val="dk1"/>
                </a:solidFill>
                <a:latin typeface="Cambria"/>
                <a:ea typeface="Cambria"/>
                <a:cs typeface="Cambria"/>
                <a:sym typeface="Cambria"/>
              </a:rPr>
              <a:t>Si no tenemos el correo de mesa de partes de la policía o fiscalía, debemos buscarlo por internet.</a:t>
            </a:r>
            <a:endParaRPr dirty="0"/>
          </a:p>
          <a:p>
            <a:pPr marL="285750" marR="0" lvl="0" indent="-285750" algn="just" rtl="0">
              <a:lnSpc>
                <a:spcPct val="115000"/>
              </a:lnSpc>
              <a:spcBef>
                <a:spcPts val="800"/>
              </a:spcBef>
              <a:spcAft>
                <a:spcPts val="0"/>
              </a:spcAft>
              <a:buClr>
                <a:schemeClr val="dk1"/>
              </a:buClr>
              <a:buSzPts val="1800"/>
              <a:buFont typeface="Noto Sans Symbols"/>
              <a:buChar char="❑"/>
            </a:pPr>
            <a:r>
              <a:rPr lang="es-ES" sz="1800" dirty="0">
                <a:solidFill>
                  <a:schemeClr val="dk1"/>
                </a:solidFill>
                <a:latin typeface="Cambria"/>
                <a:ea typeface="Cambria"/>
                <a:cs typeface="Cambria"/>
                <a:sym typeface="Cambria"/>
              </a:rPr>
              <a:t>Siempre colocar copia oculta al correo del abogado solicitante del escrito.</a:t>
            </a:r>
            <a:endParaRPr dirty="0"/>
          </a:p>
          <a:p>
            <a:pPr marL="285750" marR="0" lvl="0" indent="-285750" algn="just" rtl="0">
              <a:lnSpc>
                <a:spcPct val="115000"/>
              </a:lnSpc>
              <a:spcBef>
                <a:spcPts val="800"/>
              </a:spcBef>
              <a:spcAft>
                <a:spcPts val="0"/>
              </a:spcAft>
              <a:buClr>
                <a:schemeClr val="dk1"/>
              </a:buClr>
              <a:buSzPts val="1800"/>
              <a:buFont typeface="Noto Sans Symbols"/>
              <a:buChar char="❑"/>
            </a:pPr>
            <a:r>
              <a:rPr lang="es-ES" sz="1800" dirty="0">
                <a:solidFill>
                  <a:schemeClr val="dk1"/>
                </a:solidFill>
                <a:latin typeface="Cambria"/>
                <a:ea typeface="Cambria"/>
                <a:cs typeface="Cambria"/>
                <a:sym typeface="Cambria"/>
              </a:rPr>
              <a:t>Si el fiscal es una mujer, colocar Srta. / Dra. </a:t>
            </a:r>
            <a:endParaRPr lang="es-ES" dirty="0">
              <a:solidFill>
                <a:schemeClr val="dk1"/>
              </a:solidFill>
              <a:latin typeface="Cambria"/>
              <a:ea typeface="Cambria"/>
              <a:cs typeface="Cambria"/>
              <a:sym typeface="Cambria"/>
            </a:endParaRPr>
          </a:p>
          <a:p>
            <a:pPr marL="285750" marR="0" lvl="0" indent="-285750" algn="just" rtl="0">
              <a:lnSpc>
                <a:spcPct val="115000"/>
              </a:lnSpc>
              <a:spcBef>
                <a:spcPts val="800"/>
              </a:spcBef>
              <a:spcAft>
                <a:spcPts val="0"/>
              </a:spcAft>
              <a:buClr>
                <a:schemeClr val="dk1"/>
              </a:buClr>
              <a:buSzPts val="1800"/>
              <a:buFont typeface="Noto Sans Symbols"/>
              <a:buChar char="❑"/>
            </a:pPr>
            <a:r>
              <a:rPr lang="es-ES" sz="1800" dirty="0">
                <a:solidFill>
                  <a:schemeClr val="dk1"/>
                </a:solidFill>
                <a:latin typeface="Cambria"/>
                <a:ea typeface="Cambria"/>
                <a:cs typeface="Cambria"/>
                <a:sym typeface="Cambria"/>
              </a:rPr>
              <a:t>D</a:t>
            </a:r>
            <a:r>
              <a:rPr lang="es-ES" dirty="0">
                <a:solidFill>
                  <a:schemeClr val="dk1"/>
                </a:solidFill>
                <a:latin typeface="Cambria"/>
                <a:ea typeface="Cambria"/>
                <a:cs typeface="Cambria"/>
                <a:sym typeface="Cambria"/>
              </a:rPr>
              <a:t>ebemos s</a:t>
            </a:r>
            <a:r>
              <a:rPr lang="es-ES" sz="1800" dirty="0">
                <a:solidFill>
                  <a:schemeClr val="dk1"/>
                </a:solidFill>
                <a:latin typeface="Cambria"/>
                <a:ea typeface="Cambria"/>
                <a:cs typeface="Cambria"/>
                <a:sym typeface="Cambria"/>
              </a:rPr>
              <a:t>olicitar se acuse recibo.</a:t>
            </a:r>
            <a:endParaRPr dirty="0"/>
          </a:p>
        </p:txBody>
      </p:sp>
      <p:pic>
        <p:nvPicPr>
          <p:cNvPr id="146" name="Google Shape;146;p3"/>
          <p:cNvPicPr preferRelativeResize="0"/>
          <p:nvPr/>
        </p:nvPicPr>
        <p:blipFill rotWithShape="1">
          <a:blip r:embed="rId4">
            <a:alphaModFix/>
          </a:blip>
          <a:srcRect/>
          <a:stretch/>
        </p:blipFill>
        <p:spPr>
          <a:xfrm>
            <a:off x="924875" y="1261032"/>
            <a:ext cx="4324448" cy="5034282"/>
          </a:xfrm>
          <a:prstGeom prst="rect">
            <a:avLst/>
          </a:prstGeom>
          <a:noFill/>
          <a:ln w="9525" cap="flat" cmpd="sng">
            <a:solidFill>
              <a:schemeClr val="dk1"/>
            </a:solidFill>
            <a:prstDash val="solid"/>
            <a:round/>
            <a:headEnd type="none" w="sm" len="sm"/>
            <a:tailEnd type="none" w="sm" len="sm"/>
          </a:ln>
        </p:spPr>
      </p:pic>
      <p:sp>
        <p:nvSpPr>
          <p:cNvPr id="8" name="CuadroTexto 7">
            <a:extLst>
              <a:ext uri="{FF2B5EF4-FFF2-40B4-BE49-F238E27FC236}">
                <a16:creationId xmlns:a16="http://schemas.microsoft.com/office/drawing/2014/main" id="{B553D0D5-F0C4-4804-8E2A-64BC80D43C9F}"/>
              </a:ext>
            </a:extLst>
          </p:cNvPr>
          <p:cNvSpPr txBox="1"/>
          <p:nvPr/>
        </p:nvSpPr>
        <p:spPr>
          <a:xfrm>
            <a:off x="2535267" y="660710"/>
            <a:ext cx="5824961" cy="307777"/>
          </a:xfrm>
          <a:prstGeom prst="rect">
            <a:avLst/>
          </a:prstGeom>
          <a:noFill/>
        </p:spPr>
        <p:txBody>
          <a:bodyPr wrap="square" rtlCol="0">
            <a:spAutoFit/>
          </a:bodyPr>
          <a:lstStyle/>
          <a:p>
            <a:r>
              <a:rPr lang="es-ES" sz="1400" dirty="0">
                <a:latin typeface="Cambria" panose="02040503050406030204" pitchFamily="18" charset="0"/>
                <a:ea typeface="Cambria" panose="02040503050406030204" pitchFamily="18" charset="0"/>
              </a:rPr>
              <a:t>Cuarto taller de escritos iniciales, presentación y seguimientos de casos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cxnSp>
        <p:nvCxnSpPr>
          <p:cNvPr id="151" name="Google Shape;151;p4"/>
          <p:cNvCxnSpPr/>
          <p:nvPr/>
        </p:nvCxnSpPr>
        <p:spPr>
          <a:xfrm>
            <a:off x="0" y="1453815"/>
            <a:ext cx="1501254" cy="0"/>
          </a:xfrm>
          <a:prstGeom prst="straightConnector1">
            <a:avLst/>
          </a:prstGeom>
          <a:noFill/>
          <a:ln w="9525" cap="flat" cmpd="sng">
            <a:solidFill>
              <a:srgbClr val="EAC484"/>
            </a:solidFill>
            <a:prstDash val="solid"/>
            <a:miter lim="800000"/>
            <a:headEnd type="none" w="sm" len="sm"/>
            <a:tailEnd type="none" w="sm" len="sm"/>
          </a:ln>
        </p:spPr>
      </p:cxnSp>
      <p:sp>
        <p:nvSpPr>
          <p:cNvPr id="152" name="Google Shape;152;p4"/>
          <p:cNvSpPr txBox="1"/>
          <p:nvPr/>
        </p:nvSpPr>
        <p:spPr>
          <a:xfrm>
            <a:off x="428315" y="659117"/>
            <a:ext cx="1157006" cy="3165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400" dirty="0">
                <a:solidFill>
                  <a:srgbClr val="161F2B"/>
                </a:solidFill>
                <a:latin typeface="Cambria" panose="02040503050406030204" pitchFamily="18" charset="0"/>
                <a:ea typeface="Cambria" panose="02040503050406030204" pitchFamily="18" charset="0"/>
                <a:cs typeface="Geo"/>
                <a:sym typeface="Geo"/>
              </a:rPr>
              <a:t>19 / 32</a:t>
            </a:r>
            <a:endParaRPr dirty="0">
              <a:latin typeface="Cambria" panose="02040503050406030204" pitchFamily="18" charset="0"/>
              <a:ea typeface="Cambria" panose="02040503050406030204" pitchFamily="18" charset="0"/>
            </a:endParaRPr>
          </a:p>
        </p:txBody>
      </p:sp>
      <p:sp>
        <p:nvSpPr>
          <p:cNvPr id="153" name="Google Shape;153;p4"/>
          <p:cNvSpPr txBox="1"/>
          <p:nvPr/>
        </p:nvSpPr>
        <p:spPr>
          <a:xfrm>
            <a:off x="1169437" y="1559181"/>
            <a:ext cx="3750906" cy="4120062"/>
          </a:xfrm>
          <a:prstGeom prst="rect">
            <a:avLst/>
          </a:prstGeom>
          <a:noFill/>
          <a:ln>
            <a:noFill/>
          </a:ln>
        </p:spPr>
        <p:txBody>
          <a:bodyPr spcFirstLastPara="1" wrap="square" lIns="91425" tIns="45700" rIns="91425" bIns="45700" anchor="ctr" anchorCtr="0">
            <a:spAutoFit/>
          </a:bodyPr>
          <a:lstStyle/>
          <a:p>
            <a:pPr marL="0" marR="0" lvl="0" indent="0" algn="just" rtl="0">
              <a:lnSpc>
                <a:spcPct val="115000"/>
              </a:lnSpc>
              <a:spcBef>
                <a:spcPts val="0"/>
              </a:spcBef>
              <a:spcAft>
                <a:spcPts val="0"/>
              </a:spcAft>
              <a:buNone/>
            </a:pPr>
            <a:r>
              <a:rPr lang="es-ES" sz="1800" b="1" dirty="0">
                <a:solidFill>
                  <a:srgbClr val="FF0000"/>
                </a:solidFill>
                <a:latin typeface="Cambria"/>
                <a:ea typeface="Cambria"/>
                <a:cs typeface="Cambria"/>
                <a:sym typeface="Cambria"/>
              </a:rPr>
              <a:t>Subir cargo a la carpeta de Drive/OneDrive</a:t>
            </a:r>
            <a:r>
              <a:rPr lang="es-ES" b="1" dirty="0">
                <a:solidFill>
                  <a:srgbClr val="FF0000"/>
                </a:solidFill>
                <a:latin typeface="Cambria"/>
                <a:ea typeface="Cambria"/>
                <a:cs typeface="Cambria"/>
                <a:sym typeface="Cambria"/>
              </a:rPr>
              <a:t>/</a:t>
            </a:r>
            <a:r>
              <a:rPr lang="es-ES" sz="1800" b="1" dirty="0">
                <a:solidFill>
                  <a:srgbClr val="FF0000"/>
                </a:solidFill>
                <a:latin typeface="Cambria"/>
                <a:ea typeface="Cambria"/>
                <a:cs typeface="Cambria"/>
                <a:sym typeface="Cambria"/>
              </a:rPr>
              <a:t>Dropbox/</a:t>
            </a:r>
            <a:r>
              <a:rPr lang="es-ES" sz="1800" b="1" dirty="0" err="1">
                <a:solidFill>
                  <a:srgbClr val="FF0000"/>
                </a:solidFill>
                <a:latin typeface="Cambria"/>
                <a:ea typeface="Cambria"/>
                <a:cs typeface="Cambria"/>
                <a:sym typeface="Cambria"/>
              </a:rPr>
              <a:t>MiPC</a:t>
            </a:r>
            <a:r>
              <a:rPr lang="es-ES" b="1" dirty="0">
                <a:solidFill>
                  <a:srgbClr val="FF0000"/>
                </a:solidFill>
                <a:latin typeface="Cambria"/>
                <a:ea typeface="Cambria"/>
                <a:cs typeface="Cambria"/>
                <a:sym typeface="Cambria"/>
              </a:rPr>
              <a:t>/</a:t>
            </a:r>
            <a:r>
              <a:rPr lang="es-ES" b="1" dirty="0" err="1">
                <a:solidFill>
                  <a:srgbClr val="FF0000"/>
                </a:solidFill>
                <a:latin typeface="Cambria"/>
                <a:ea typeface="Cambria"/>
                <a:cs typeface="Cambria"/>
                <a:sym typeface="Cambria"/>
              </a:rPr>
              <a:t>etc</a:t>
            </a:r>
            <a:r>
              <a:rPr lang="es-ES" sz="1800" b="1" dirty="0">
                <a:solidFill>
                  <a:srgbClr val="FF0000"/>
                </a:solidFill>
                <a:latin typeface="Cambria"/>
                <a:ea typeface="Cambria"/>
                <a:cs typeface="Cambria"/>
                <a:sym typeface="Cambria"/>
              </a:rPr>
              <a:t>:</a:t>
            </a:r>
            <a:endParaRPr sz="1800" dirty="0">
              <a:solidFill>
                <a:schemeClr val="dk1"/>
              </a:solidFill>
              <a:latin typeface="Calibri"/>
              <a:ea typeface="Calibri"/>
              <a:cs typeface="Calibri"/>
              <a:sym typeface="Calibri"/>
            </a:endParaRPr>
          </a:p>
          <a:p>
            <a:pPr marL="0" marR="0" lvl="0" indent="0" algn="just" rtl="0">
              <a:lnSpc>
                <a:spcPct val="115000"/>
              </a:lnSpc>
              <a:spcBef>
                <a:spcPts val="800"/>
              </a:spcBef>
              <a:spcAft>
                <a:spcPts val="0"/>
              </a:spcAft>
              <a:buNone/>
            </a:pPr>
            <a:r>
              <a:rPr lang="es-ES" sz="1800" b="1" dirty="0">
                <a:solidFill>
                  <a:schemeClr val="dk1"/>
                </a:solidFill>
                <a:latin typeface="Cambria"/>
                <a:ea typeface="Cambria"/>
                <a:cs typeface="Cambria"/>
                <a:sym typeface="Cambria"/>
              </a:rPr>
              <a:t>Paso 4:</a:t>
            </a:r>
            <a:r>
              <a:rPr lang="es-ES" sz="1800" dirty="0">
                <a:solidFill>
                  <a:schemeClr val="dk1"/>
                </a:solidFill>
                <a:latin typeface="Cambria"/>
                <a:ea typeface="Cambria"/>
                <a:cs typeface="Cambria"/>
                <a:sym typeface="Cambria"/>
              </a:rPr>
              <a:t> Después de presentar el escrito de apersonamiento, descargar siempre el correo enviado. Este será nuestro cargo.</a:t>
            </a:r>
            <a:endParaRPr sz="1800" dirty="0">
              <a:solidFill>
                <a:schemeClr val="dk1"/>
              </a:solidFill>
              <a:latin typeface="Calibri"/>
              <a:ea typeface="Calibri"/>
              <a:cs typeface="Calibri"/>
              <a:sym typeface="Calibri"/>
            </a:endParaRPr>
          </a:p>
          <a:p>
            <a:pPr marL="0" marR="0" lvl="0" indent="0" algn="just" rtl="0">
              <a:lnSpc>
                <a:spcPct val="115000"/>
              </a:lnSpc>
              <a:spcBef>
                <a:spcPts val="800"/>
              </a:spcBef>
              <a:spcAft>
                <a:spcPts val="0"/>
              </a:spcAft>
              <a:buNone/>
            </a:pPr>
            <a:r>
              <a:rPr lang="es-ES" sz="1800" b="1" dirty="0">
                <a:solidFill>
                  <a:schemeClr val="dk1"/>
                </a:solidFill>
                <a:latin typeface="Cambria"/>
                <a:ea typeface="Cambria"/>
                <a:cs typeface="Cambria"/>
                <a:sym typeface="Cambria"/>
              </a:rPr>
              <a:t>Paso 5:</a:t>
            </a:r>
            <a:r>
              <a:rPr lang="es-ES" sz="1800" dirty="0">
                <a:solidFill>
                  <a:schemeClr val="dk1"/>
                </a:solidFill>
                <a:latin typeface="Cambria"/>
                <a:ea typeface="Cambria"/>
                <a:cs typeface="Cambria"/>
                <a:sym typeface="Cambria"/>
              </a:rPr>
              <a:t> Unir el cargo junto al escrito y anexos. Usamos la página PDF Tools: </a:t>
            </a:r>
            <a:r>
              <a:rPr lang="es-ES" sz="1800" u="sng" dirty="0">
                <a:solidFill>
                  <a:srgbClr val="0563C1"/>
                </a:solidFill>
                <a:latin typeface="Cambria"/>
                <a:ea typeface="Cambria"/>
                <a:cs typeface="Cambria"/>
                <a:sym typeface="Cambria"/>
                <a:hlinkClick r:id="rId3">
                  <a:extLst>
                    <a:ext uri="{A12FA001-AC4F-418D-AE19-62706E023703}">
                      <ahyp:hlinkClr xmlns:ahyp="http://schemas.microsoft.com/office/drawing/2018/hyperlinkcolor" val="tx"/>
                    </a:ext>
                  </a:extLst>
                </a:hlinkClick>
              </a:rPr>
              <a:t>https://tools.pdf24.org/es/unir-pdf#s=1662064820772</a:t>
            </a:r>
            <a:r>
              <a:rPr lang="es-ES" sz="1800" dirty="0">
                <a:solidFill>
                  <a:schemeClr val="dk1"/>
                </a:solidFill>
                <a:latin typeface="Cambria"/>
                <a:ea typeface="Cambria"/>
                <a:cs typeface="Cambria"/>
                <a:sym typeface="Cambria"/>
              </a:rPr>
              <a:t> </a:t>
            </a:r>
            <a:endParaRPr sz="1800" dirty="0">
              <a:solidFill>
                <a:schemeClr val="dk1"/>
              </a:solidFill>
              <a:latin typeface="Calibri"/>
              <a:ea typeface="Calibri"/>
              <a:cs typeface="Calibri"/>
              <a:sym typeface="Calibri"/>
            </a:endParaRPr>
          </a:p>
        </p:txBody>
      </p:sp>
      <p:pic>
        <p:nvPicPr>
          <p:cNvPr id="154" name="Google Shape;154;p4"/>
          <p:cNvPicPr preferRelativeResize="0"/>
          <p:nvPr/>
        </p:nvPicPr>
        <p:blipFill rotWithShape="1">
          <a:blip r:embed="rId4">
            <a:alphaModFix/>
          </a:blip>
          <a:srcRect/>
          <a:stretch/>
        </p:blipFill>
        <p:spPr>
          <a:xfrm>
            <a:off x="9104902" y="608997"/>
            <a:ext cx="1838601" cy="776954"/>
          </a:xfrm>
          <a:prstGeom prst="rect">
            <a:avLst/>
          </a:prstGeom>
          <a:noFill/>
          <a:ln>
            <a:noFill/>
          </a:ln>
        </p:spPr>
      </p:pic>
      <p:sp>
        <p:nvSpPr>
          <p:cNvPr id="155" name="Google Shape;155;p4"/>
          <p:cNvSpPr/>
          <p:nvPr/>
        </p:nvSpPr>
        <p:spPr>
          <a:xfrm>
            <a:off x="575653" y="1973194"/>
            <a:ext cx="288759" cy="271661"/>
          </a:xfrm>
          <a:prstGeom prst="rect">
            <a:avLst/>
          </a:prstGeom>
          <a:noFill/>
          <a:ln>
            <a:noFill/>
          </a:ln>
        </p:spPr>
      </p:sp>
      <p:pic>
        <p:nvPicPr>
          <p:cNvPr id="156" name="Google Shape;156;p4"/>
          <p:cNvPicPr preferRelativeResize="0"/>
          <p:nvPr/>
        </p:nvPicPr>
        <p:blipFill rotWithShape="1">
          <a:blip r:embed="rId5">
            <a:alphaModFix/>
          </a:blip>
          <a:srcRect/>
          <a:stretch/>
        </p:blipFill>
        <p:spPr>
          <a:xfrm>
            <a:off x="5260424" y="1901312"/>
            <a:ext cx="6458825" cy="3435798"/>
          </a:xfrm>
          <a:prstGeom prst="rect">
            <a:avLst/>
          </a:prstGeom>
          <a:noFill/>
          <a:ln>
            <a:noFill/>
          </a:ln>
        </p:spPr>
      </p:pic>
      <p:sp>
        <p:nvSpPr>
          <p:cNvPr id="9" name="CuadroTexto 8">
            <a:extLst>
              <a:ext uri="{FF2B5EF4-FFF2-40B4-BE49-F238E27FC236}">
                <a16:creationId xmlns:a16="http://schemas.microsoft.com/office/drawing/2014/main" id="{08BE4D7A-F6EA-4A5C-BA99-D71BF0264AC0}"/>
              </a:ext>
            </a:extLst>
          </p:cNvPr>
          <p:cNvSpPr txBox="1"/>
          <p:nvPr/>
        </p:nvSpPr>
        <p:spPr>
          <a:xfrm>
            <a:off x="2510386" y="655235"/>
            <a:ext cx="5930708" cy="307777"/>
          </a:xfrm>
          <a:prstGeom prst="rect">
            <a:avLst/>
          </a:prstGeom>
          <a:noFill/>
        </p:spPr>
        <p:txBody>
          <a:bodyPr wrap="square" rtlCol="0">
            <a:spAutoFit/>
          </a:bodyPr>
          <a:lstStyle/>
          <a:p>
            <a:r>
              <a:rPr lang="es-ES" sz="1400" dirty="0">
                <a:latin typeface="Cambria" panose="02040503050406030204" pitchFamily="18" charset="0"/>
                <a:ea typeface="Cambria" panose="02040503050406030204" pitchFamily="18" charset="0"/>
              </a:rPr>
              <a:t>Cuarto taller de escritos iniciales, presentación y seguimientos de casos</a:t>
            </a:r>
          </a:p>
        </p:txBody>
      </p:sp>
      <p:sp>
        <p:nvSpPr>
          <p:cNvPr id="10" name="Elipse 9">
            <a:extLst>
              <a:ext uri="{FF2B5EF4-FFF2-40B4-BE49-F238E27FC236}">
                <a16:creationId xmlns:a16="http://schemas.microsoft.com/office/drawing/2014/main" id="{7C33B5D8-CB8F-4AF9-BF2C-03EF6C10C4A6}"/>
              </a:ext>
            </a:extLst>
          </p:cNvPr>
          <p:cNvSpPr/>
          <p:nvPr/>
        </p:nvSpPr>
        <p:spPr>
          <a:xfrm>
            <a:off x="643507" y="1906698"/>
            <a:ext cx="540000" cy="540000"/>
          </a:xfrm>
          <a:prstGeom prst="ellipse">
            <a:avLst/>
          </a:prstGeom>
          <a:solidFill>
            <a:srgbClr val="EAC484"/>
          </a:solidFill>
          <a:ln w="2540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Geometria Bold" panose="020B0703020204020204" pitchFamily="34" charset="0"/>
              </a:rPr>
              <a:t>2</a:t>
            </a:r>
            <a:endParaRPr lang="es-PE" sz="2800" dirty="0">
              <a:latin typeface="Geometria Bold" panose="020B0703020204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1F2B"/>
        </a:soli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48A8F6B-08E9-4A26-AD90-4D4A5582B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2542" y="625585"/>
            <a:ext cx="2032753" cy="858999"/>
          </a:xfrm>
          <a:prstGeom prst="rect">
            <a:avLst/>
          </a:prstGeom>
        </p:spPr>
      </p:pic>
      <p:sp>
        <p:nvSpPr>
          <p:cNvPr id="19" name="CuadroTexto 18">
            <a:extLst>
              <a:ext uri="{FF2B5EF4-FFF2-40B4-BE49-F238E27FC236}">
                <a16:creationId xmlns:a16="http://schemas.microsoft.com/office/drawing/2014/main" id="{9B162526-571C-43A6-8D2F-5DA96596B00E}"/>
              </a:ext>
            </a:extLst>
          </p:cNvPr>
          <p:cNvSpPr txBox="1"/>
          <p:nvPr/>
        </p:nvSpPr>
        <p:spPr>
          <a:xfrm>
            <a:off x="957282" y="3168118"/>
            <a:ext cx="5362652" cy="830997"/>
          </a:xfrm>
          <a:prstGeom prst="rect">
            <a:avLst/>
          </a:prstGeom>
          <a:noFill/>
        </p:spPr>
        <p:txBody>
          <a:bodyPr wrap="square" rtlCol="0" anchor="ctr">
            <a:spAutoFit/>
          </a:bodyPr>
          <a:lstStyle/>
          <a:p>
            <a:r>
              <a:rPr lang="es-PE" sz="4800" b="1" dirty="0">
                <a:solidFill>
                  <a:srgbClr val="EEF1F3"/>
                </a:solidFill>
                <a:latin typeface="Cambria" panose="02040503050406030204" pitchFamily="18" charset="0"/>
                <a:ea typeface="Cambria" panose="02040503050406030204" pitchFamily="18" charset="0"/>
              </a:rPr>
              <a:t>Previamente …</a:t>
            </a:r>
          </a:p>
        </p:txBody>
      </p:sp>
      <p:sp>
        <p:nvSpPr>
          <p:cNvPr id="20" name="CuadroTexto 19">
            <a:extLst>
              <a:ext uri="{FF2B5EF4-FFF2-40B4-BE49-F238E27FC236}">
                <a16:creationId xmlns:a16="http://schemas.microsoft.com/office/drawing/2014/main" id="{4F467BB0-C441-4DDF-9905-A8CFBC3FC18B}"/>
              </a:ext>
            </a:extLst>
          </p:cNvPr>
          <p:cNvSpPr txBox="1"/>
          <p:nvPr/>
        </p:nvSpPr>
        <p:spPr>
          <a:xfrm>
            <a:off x="2578196" y="671767"/>
            <a:ext cx="5887779" cy="307777"/>
          </a:xfrm>
          <a:prstGeom prst="rect">
            <a:avLst/>
          </a:prstGeom>
          <a:noFill/>
        </p:spPr>
        <p:txBody>
          <a:bodyPr wrap="square" rtlCol="0">
            <a:spAutoFit/>
          </a:bodyPr>
          <a:lstStyle/>
          <a:p>
            <a:r>
              <a:rPr lang="es-ES" sz="1400" dirty="0">
                <a:solidFill>
                  <a:schemeClr val="bg1"/>
                </a:solidFill>
                <a:latin typeface="Cambria" panose="02040503050406030204" pitchFamily="18" charset="0"/>
                <a:ea typeface="Cambria" panose="02040503050406030204" pitchFamily="18" charset="0"/>
              </a:rPr>
              <a:t>Cuarto taller de escritos iniciales, presentación y seguimientos de casos</a:t>
            </a:r>
          </a:p>
        </p:txBody>
      </p:sp>
      <p:sp>
        <p:nvSpPr>
          <p:cNvPr id="21" name="CuadroTexto 20">
            <a:extLst>
              <a:ext uri="{FF2B5EF4-FFF2-40B4-BE49-F238E27FC236}">
                <a16:creationId xmlns:a16="http://schemas.microsoft.com/office/drawing/2014/main" id="{F74149A4-BF3D-43C7-B243-A04CDF78007A}"/>
              </a:ext>
            </a:extLst>
          </p:cNvPr>
          <p:cNvSpPr txBox="1"/>
          <p:nvPr/>
        </p:nvSpPr>
        <p:spPr>
          <a:xfrm>
            <a:off x="534630" y="662962"/>
            <a:ext cx="1157006" cy="316582"/>
          </a:xfrm>
          <a:prstGeom prst="rect">
            <a:avLst/>
          </a:prstGeom>
          <a:noFill/>
        </p:spPr>
        <p:txBody>
          <a:bodyPr wrap="square" rtlCol="0">
            <a:spAutoFit/>
          </a:bodyPr>
          <a:lstStyle/>
          <a:p>
            <a:pPr algn="r"/>
            <a:r>
              <a:rPr lang="es-PE" sz="1400" dirty="0">
                <a:solidFill>
                  <a:schemeClr val="bg1"/>
                </a:solidFill>
                <a:latin typeface="Cambria" panose="02040503050406030204" pitchFamily="18" charset="0"/>
                <a:ea typeface="Cambria" panose="02040503050406030204" pitchFamily="18" charset="0"/>
              </a:rPr>
              <a:t>02/32 </a:t>
            </a:r>
          </a:p>
        </p:txBody>
      </p:sp>
      <p:cxnSp>
        <p:nvCxnSpPr>
          <p:cNvPr id="23" name="Conector recto 22">
            <a:extLst>
              <a:ext uri="{FF2B5EF4-FFF2-40B4-BE49-F238E27FC236}">
                <a16:creationId xmlns:a16="http://schemas.microsoft.com/office/drawing/2014/main" id="{45FBC513-E5C6-433D-AA76-C65E75A4E9C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pic>
        <p:nvPicPr>
          <p:cNvPr id="25" name="Imagen 24">
            <a:extLst>
              <a:ext uri="{FF2B5EF4-FFF2-40B4-BE49-F238E27FC236}">
                <a16:creationId xmlns:a16="http://schemas.microsoft.com/office/drawing/2014/main" id="{D856F54F-9A04-475A-84B0-5D87A49E2F0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890" b="2890"/>
          <a:stretch/>
        </p:blipFill>
        <p:spPr>
          <a:xfrm>
            <a:off x="7238893" y="1988485"/>
            <a:ext cx="4136402" cy="4151010"/>
          </a:xfrm>
          <a:prstGeom prst="ellipse">
            <a:avLst/>
          </a:prstGeom>
        </p:spPr>
      </p:pic>
    </p:spTree>
    <p:extLst>
      <p:ext uri="{BB962C8B-B14F-4D97-AF65-F5344CB8AC3E}">
        <p14:creationId xmlns:p14="http://schemas.microsoft.com/office/powerpoint/2010/main" val="2734714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cxnSp>
        <p:nvCxnSpPr>
          <p:cNvPr id="162" name="Google Shape;162;p5"/>
          <p:cNvCxnSpPr/>
          <p:nvPr/>
        </p:nvCxnSpPr>
        <p:spPr>
          <a:xfrm>
            <a:off x="0" y="1453815"/>
            <a:ext cx="1501254" cy="0"/>
          </a:xfrm>
          <a:prstGeom prst="straightConnector1">
            <a:avLst/>
          </a:prstGeom>
          <a:noFill/>
          <a:ln w="9525" cap="flat" cmpd="sng">
            <a:solidFill>
              <a:srgbClr val="EAC484"/>
            </a:solidFill>
            <a:prstDash val="solid"/>
            <a:miter lim="800000"/>
            <a:headEnd type="none" w="sm" len="sm"/>
            <a:tailEnd type="none" w="sm" len="sm"/>
          </a:ln>
        </p:spPr>
      </p:cxnSp>
      <p:sp>
        <p:nvSpPr>
          <p:cNvPr id="163" name="Google Shape;163;p5"/>
          <p:cNvSpPr txBox="1"/>
          <p:nvPr/>
        </p:nvSpPr>
        <p:spPr>
          <a:xfrm>
            <a:off x="428315" y="659117"/>
            <a:ext cx="1157006" cy="3165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400" dirty="0">
                <a:solidFill>
                  <a:srgbClr val="161F2B"/>
                </a:solidFill>
                <a:latin typeface="Cambria" panose="02040503050406030204" pitchFamily="18" charset="0"/>
                <a:ea typeface="Cambria" panose="02040503050406030204" pitchFamily="18" charset="0"/>
                <a:cs typeface="Geo"/>
                <a:sym typeface="Geo"/>
              </a:rPr>
              <a:t>20 / 32</a:t>
            </a:r>
            <a:endParaRPr dirty="0">
              <a:latin typeface="Cambria" panose="02040503050406030204" pitchFamily="18" charset="0"/>
              <a:ea typeface="Cambria" panose="02040503050406030204" pitchFamily="18" charset="0"/>
            </a:endParaRPr>
          </a:p>
        </p:txBody>
      </p:sp>
      <p:sp>
        <p:nvSpPr>
          <p:cNvPr id="164" name="Google Shape;164;p5"/>
          <p:cNvSpPr txBox="1"/>
          <p:nvPr/>
        </p:nvSpPr>
        <p:spPr>
          <a:xfrm>
            <a:off x="1006818" y="1881836"/>
            <a:ext cx="3988083" cy="4643795"/>
          </a:xfrm>
          <a:prstGeom prst="rect">
            <a:avLst/>
          </a:prstGeom>
          <a:noFill/>
          <a:ln>
            <a:noFill/>
          </a:ln>
        </p:spPr>
        <p:txBody>
          <a:bodyPr spcFirstLastPara="1" wrap="square" lIns="91425" tIns="45700" rIns="91425" bIns="45700" anchor="ctr" anchorCtr="0">
            <a:spAutoFit/>
          </a:bodyPr>
          <a:lstStyle/>
          <a:p>
            <a:pPr marL="0" marR="0" lvl="0" indent="0" algn="just" rtl="0">
              <a:lnSpc>
                <a:spcPct val="115000"/>
              </a:lnSpc>
              <a:spcBef>
                <a:spcPts val="0"/>
              </a:spcBef>
              <a:spcAft>
                <a:spcPts val="0"/>
              </a:spcAft>
              <a:buNone/>
            </a:pPr>
            <a:r>
              <a:rPr lang="es-ES" sz="1800" b="1" dirty="0">
                <a:solidFill>
                  <a:schemeClr val="dk1"/>
                </a:solidFill>
                <a:latin typeface="Cambria"/>
                <a:ea typeface="Cambria"/>
                <a:cs typeface="Cambria"/>
                <a:sym typeface="Cambria"/>
              </a:rPr>
              <a:t>Paso 6:</a:t>
            </a:r>
            <a:r>
              <a:rPr lang="es-ES" sz="1800" dirty="0">
                <a:solidFill>
                  <a:schemeClr val="dk1"/>
                </a:solidFill>
                <a:latin typeface="Cambria"/>
                <a:ea typeface="Cambria"/>
                <a:cs typeface="Cambria"/>
                <a:sym typeface="Cambria"/>
              </a:rPr>
              <a:t> Descargar documento unido y subirlo a la carpeta del cliente, subcarpeta “escritos”, con el siguiente formato: </a:t>
            </a:r>
            <a:r>
              <a:rPr lang="es-ES" sz="1800" i="1" dirty="0">
                <a:solidFill>
                  <a:schemeClr val="dk1"/>
                </a:solidFill>
                <a:latin typeface="Cambria"/>
                <a:ea typeface="Cambria"/>
                <a:cs typeface="Cambria"/>
                <a:sym typeface="Cambria"/>
              </a:rPr>
              <a:t>“Número de escrito, fecha y sumilla”</a:t>
            </a:r>
            <a:endParaRPr sz="1800" i="1" dirty="0">
              <a:solidFill>
                <a:schemeClr val="dk1"/>
              </a:solidFill>
              <a:latin typeface="Cambria"/>
              <a:ea typeface="Cambria"/>
              <a:cs typeface="Cambria"/>
              <a:sym typeface="Cambria"/>
            </a:endParaRPr>
          </a:p>
          <a:p>
            <a:pPr marL="0" marR="0" lvl="0" indent="0" algn="just" rtl="0">
              <a:lnSpc>
                <a:spcPct val="115000"/>
              </a:lnSpc>
              <a:spcBef>
                <a:spcPts val="800"/>
              </a:spcBef>
              <a:spcAft>
                <a:spcPts val="0"/>
              </a:spcAft>
              <a:buNone/>
            </a:pPr>
            <a:r>
              <a:rPr lang="es-ES" sz="1800" b="1" dirty="0">
                <a:solidFill>
                  <a:srgbClr val="FF0000"/>
                </a:solidFill>
                <a:latin typeface="Cambria"/>
                <a:ea typeface="Cambria"/>
                <a:cs typeface="Cambria"/>
                <a:sym typeface="Cambria"/>
              </a:rPr>
              <a:t>Actualizar la plataforma Trello: </a:t>
            </a:r>
            <a:endParaRPr sz="1800" dirty="0">
              <a:solidFill>
                <a:schemeClr val="dk1"/>
              </a:solidFill>
              <a:latin typeface="Calibri"/>
              <a:ea typeface="Calibri"/>
              <a:cs typeface="Calibri"/>
              <a:sym typeface="Calibri"/>
            </a:endParaRPr>
          </a:p>
          <a:p>
            <a:pPr marL="0" marR="0" lvl="0" indent="0" algn="just" rtl="0">
              <a:lnSpc>
                <a:spcPct val="115000"/>
              </a:lnSpc>
              <a:spcBef>
                <a:spcPts val="800"/>
              </a:spcBef>
              <a:spcAft>
                <a:spcPts val="0"/>
              </a:spcAft>
              <a:buNone/>
            </a:pPr>
            <a:r>
              <a:rPr lang="es-ES" sz="1800" b="1" dirty="0">
                <a:solidFill>
                  <a:schemeClr val="dk1"/>
                </a:solidFill>
                <a:latin typeface="Cambria"/>
                <a:ea typeface="Cambria"/>
                <a:cs typeface="Cambria"/>
                <a:sym typeface="Cambria"/>
              </a:rPr>
              <a:t>Paso 7:</a:t>
            </a:r>
            <a:r>
              <a:rPr lang="es-ES" sz="1800" dirty="0">
                <a:solidFill>
                  <a:schemeClr val="dk1"/>
                </a:solidFill>
                <a:latin typeface="Cambria"/>
                <a:ea typeface="Cambria"/>
                <a:cs typeface="Cambria"/>
                <a:sym typeface="Cambria"/>
              </a:rPr>
              <a:t> Dirigirnos a la carpeta Trello del cliente y en la sección de actividad indicar lo siguiente:</a:t>
            </a:r>
            <a:endParaRPr sz="1800" dirty="0">
              <a:solidFill>
                <a:schemeClr val="dk1"/>
              </a:solidFill>
              <a:latin typeface="Calibri"/>
              <a:ea typeface="Calibri"/>
              <a:cs typeface="Calibri"/>
              <a:sym typeface="Calibri"/>
            </a:endParaRPr>
          </a:p>
          <a:p>
            <a:pPr algn="just">
              <a:lnSpc>
                <a:spcPct val="115000"/>
              </a:lnSpc>
              <a:spcBef>
                <a:spcPts val="800"/>
              </a:spcBef>
            </a:pPr>
            <a:r>
              <a:rPr lang="es-ES" sz="1800" b="1" dirty="0">
                <a:solidFill>
                  <a:srgbClr val="FF0000"/>
                </a:solidFill>
                <a:latin typeface="Cambria"/>
                <a:ea typeface="Cambria"/>
                <a:cs typeface="Cambria"/>
                <a:sym typeface="Cambria"/>
              </a:rPr>
              <a:t>Comunicar al cliente:</a:t>
            </a:r>
          </a:p>
          <a:p>
            <a:pPr algn="just">
              <a:lnSpc>
                <a:spcPct val="115000"/>
              </a:lnSpc>
              <a:spcBef>
                <a:spcPts val="800"/>
              </a:spcBef>
            </a:pPr>
            <a:r>
              <a:rPr lang="es-ES" b="1" dirty="0">
                <a:latin typeface="Cambria"/>
                <a:ea typeface="Cambria"/>
                <a:cs typeface="Cambria"/>
                <a:sym typeface="Cambria"/>
              </a:rPr>
              <a:t>Paso 8: </a:t>
            </a:r>
            <a:r>
              <a:rPr lang="es-ES" dirty="0">
                <a:latin typeface="Cambria"/>
                <a:ea typeface="Cambria"/>
                <a:cs typeface="Cambria"/>
                <a:sym typeface="Cambria"/>
              </a:rPr>
              <a:t>Debemos comunicar al cliente que el escrito se ha presentado con éxito.</a:t>
            </a:r>
            <a:r>
              <a:rPr lang="es-ES" sz="1800" dirty="0">
                <a:latin typeface="Cambria"/>
                <a:ea typeface="Cambria"/>
                <a:cs typeface="Cambria"/>
                <a:sym typeface="Cambria"/>
              </a:rPr>
              <a:t> </a:t>
            </a:r>
            <a:endParaRPr lang="es-ES" sz="1800" dirty="0">
              <a:latin typeface="Calibri"/>
              <a:ea typeface="Calibri"/>
              <a:cs typeface="Calibri"/>
              <a:sym typeface="Calibri"/>
            </a:endParaRPr>
          </a:p>
        </p:txBody>
      </p:sp>
      <p:pic>
        <p:nvPicPr>
          <p:cNvPr id="165" name="Google Shape;165;p5"/>
          <p:cNvPicPr preferRelativeResize="0"/>
          <p:nvPr/>
        </p:nvPicPr>
        <p:blipFill rotWithShape="1">
          <a:blip r:embed="rId3">
            <a:alphaModFix/>
          </a:blip>
          <a:srcRect/>
          <a:stretch/>
        </p:blipFill>
        <p:spPr>
          <a:xfrm>
            <a:off x="9104902" y="608997"/>
            <a:ext cx="1838601" cy="776954"/>
          </a:xfrm>
          <a:prstGeom prst="rect">
            <a:avLst/>
          </a:prstGeom>
          <a:noFill/>
          <a:ln>
            <a:noFill/>
          </a:ln>
        </p:spPr>
      </p:pic>
      <p:pic>
        <p:nvPicPr>
          <p:cNvPr id="167" name="Google Shape;167;p5"/>
          <p:cNvPicPr preferRelativeResize="0"/>
          <p:nvPr/>
        </p:nvPicPr>
        <p:blipFill rotWithShape="1">
          <a:blip r:embed="rId4">
            <a:alphaModFix/>
          </a:blip>
          <a:srcRect t="49359"/>
          <a:stretch/>
        </p:blipFill>
        <p:spPr>
          <a:xfrm>
            <a:off x="5641913" y="1881836"/>
            <a:ext cx="5608766" cy="722762"/>
          </a:xfrm>
          <a:prstGeom prst="rect">
            <a:avLst/>
          </a:prstGeom>
          <a:noFill/>
          <a:ln>
            <a:solidFill>
              <a:schemeClr val="tx1"/>
            </a:solidFill>
          </a:ln>
        </p:spPr>
      </p:pic>
      <p:pic>
        <p:nvPicPr>
          <p:cNvPr id="169" name="Google Shape;169;p5"/>
          <p:cNvPicPr preferRelativeResize="0"/>
          <p:nvPr/>
        </p:nvPicPr>
        <p:blipFill rotWithShape="1">
          <a:blip r:embed="rId5">
            <a:alphaModFix/>
          </a:blip>
          <a:srcRect/>
          <a:stretch/>
        </p:blipFill>
        <p:spPr>
          <a:xfrm>
            <a:off x="5595176" y="3607394"/>
            <a:ext cx="5655503" cy="2376505"/>
          </a:xfrm>
          <a:prstGeom prst="rect">
            <a:avLst/>
          </a:prstGeom>
          <a:noFill/>
          <a:ln>
            <a:noFill/>
          </a:ln>
        </p:spPr>
      </p:pic>
      <p:sp>
        <p:nvSpPr>
          <p:cNvPr id="10" name="CuadroTexto 9">
            <a:extLst>
              <a:ext uri="{FF2B5EF4-FFF2-40B4-BE49-F238E27FC236}">
                <a16:creationId xmlns:a16="http://schemas.microsoft.com/office/drawing/2014/main" id="{F5AC3D0E-887F-4F68-9211-CE28C353151C}"/>
              </a:ext>
            </a:extLst>
          </p:cNvPr>
          <p:cNvSpPr txBox="1"/>
          <p:nvPr/>
        </p:nvSpPr>
        <p:spPr>
          <a:xfrm>
            <a:off x="2510385" y="659117"/>
            <a:ext cx="5831181" cy="307777"/>
          </a:xfrm>
          <a:prstGeom prst="rect">
            <a:avLst/>
          </a:prstGeom>
          <a:noFill/>
        </p:spPr>
        <p:txBody>
          <a:bodyPr wrap="square" rtlCol="0">
            <a:spAutoFit/>
          </a:bodyPr>
          <a:lstStyle/>
          <a:p>
            <a:r>
              <a:rPr lang="es-ES" sz="1400" dirty="0">
                <a:latin typeface="Cambria" panose="02040503050406030204" pitchFamily="18" charset="0"/>
                <a:ea typeface="Cambria" panose="02040503050406030204" pitchFamily="18" charset="0"/>
              </a:rPr>
              <a:t>Cuarto taller de escritos iniciales, presentación y seguimientos de casos</a:t>
            </a:r>
          </a:p>
        </p:txBody>
      </p:sp>
      <p:sp>
        <p:nvSpPr>
          <p:cNvPr id="11" name="Elipse 10">
            <a:extLst>
              <a:ext uri="{FF2B5EF4-FFF2-40B4-BE49-F238E27FC236}">
                <a16:creationId xmlns:a16="http://schemas.microsoft.com/office/drawing/2014/main" id="{BA5A50A6-1335-4AC8-9D35-0B58E24A6EFE}"/>
              </a:ext>
            </a:extLst>
          </p:cNvPr>
          <p:cNvSpPr/>
          <p:nvPr/>
        </p:nvSpPr>
        <p:spPr>
          <a:xfrm>
            <a:off x="466818" y="3607394"/>
            <a:ext cx="540000" cy="540000"/>
          </a:xfrm>
          <a:prstGeom prst="ellipse">
            <a:avLst/>
          </a:prstGeom>
          <a:solidFill>
            <a:srgbClr val="EAC484"/>
          </a:solidFill>
          <a:ln w="2540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Geometria Bold" panose="020B0703020204020204" pitchFamily="34" charset="0"/>
              </a:rPr>
              <a:t>3</a:t>
            </a:r>
            <a:endParaRPr lang="es-PE" sz="2800" dirty="0">
              <a:latin typeface="Geometria Bold" panose="020B0703020204020204" pitchFamily="34" charset="0"/>
            </a:endParaRPr>
          </a:p>
        </p:txBody>
      </p:sp>
      <p:sp>
        <p:nvSpPr>
          <p:cNvPr id="12" name="Elipse 11">
            <a:extLst>
              <a:ext uri="{FF2B5EF4-FFF2-40B4-BE49-F238E27FC236}">
                <a16:creationId xmlns:a16="http://schemas.microsoft.com/office/drawing/2014/main" id="{F7547788-18F0-4F1E-9EFF-7A8A0E28D235}"/>
              </a:ext>
            </a:extLst>
          </p:cNvPr>
          <p:cNvSpPr/>
          <p:nvPr/>
        </p:nvSpPr>
        <p:spPr>
          <a:xfrm>
            <a:off x="480627" y="5053531"/>
            <a:ext cx="540000" cy="540000"/>
          </a:xfrm>
          <a:prstGeom prst="ellipse">
            <a:avLst/>
          </a:prstGeom>
          <a:solidFill>
            <a:srgbClr val="EAC484"/>
          </a:solidFill>
          <a:ln w="2540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Geometria Bold" panose="020B0703020204020204" pitchFamily="34" charset="0"/>
              </a:rPr>
              <a:t>4</a:t>
            </a:r>
            <a:endParaRPr lang="es-PE" sz="2800" dirty="0">
              <a:latin typeface="Geometria Bold" panose="020B0703020204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cxnSp>
        <p:nvCxnSpPr>
          <p:cNvPr id="174" name="Google Shape;174;p6"/>
          <p:cNvCxnSpPr/>
          <p:nvPr/>
        </p:nvCxnSpPr>
        <p:spPr>
          <a:xfrm>
            <a:off x="0" y="1453815"/>
            <a:ext cx="1501254" cy="0"/>
          </a:xfrm>
          <a:prstGeom prst="straightConnector1">
            <a:avLst/>
          </a:prstGeom>
          <a:noFill/>
          <a:ln w="9525" cap="flat" cmpd="sng">
            <a:solidFill>
              <a:srgbClr val="EAC484"/>
            </a:solidFill>
            <a:prstDash val="solid"/>
            <a:miter lim="800000"/>
            <a:headEnd type="none" w="sm" len="sm"/>
            <a:tailEnd type="none" w="sm" len="sm"/>
          </a:ln>
        </p:spPr>
      </p:cxnSp>
      <p:sp>
        <p:nvSpPr>
          <p:cNvPr id="175" name="Google Shape;175;p6"/>
          <p:cNvSpPr txBox="1"/>
          <p:nvPr/>
        </p:nvSpPr>
        <p:spPr>
          <a:xfrm>
            <a:off x="428315" y="659117"/>
            <a:ext cx="1157006" cy="3165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400" dirty="0">
                <a:solidFill>
                  <a:srgbClr val="161F2B"/>
                </a:solidFill>
                <a:latin typeface="Cambria" panose="02040503050406030204" pitchFamily="18" charset="0"/>
                <a:ea typeface="Cambria" panose="02040503050406030204" pitchFamily="18" charset="0"/>
                <a:cs typeface="Geo"/>
                <a:sym typeface="Geo"/>
              </a:rPr>
              <a:t>21 / 32</a:t>
            </a:r>
            <a:endParaRPr dirty="0">
              <a:latin typeface="Cambria" panose="02040503050406030204" pitchFamily="18" charset="0"/>
              <a:ea typeface="Cambria" panose="02040503050406030204" pitchFamily="18" charset="0"/>
            </a:endParaRPr>
          </a:p>
        </p:txBody>
      </p:sp>
      <p:sp>
        <p:nvSpPr>
          <p:cNvPr id="177" name="Google Shape;177;p6"/>
          <p:cNvSpPr txBox="1"/>
          <p:nvPr/>
        </p:nvSpPr>
        <p:spPr>
          <a:xfrm>
            <a:off x="1006818" y="3247647"/>
            <a:ext cx="4388618" cy="2825389"/>
          </a:xfrm>
          <a:prstGeom prst="rect">
            <a:avLst/>
          </a:prstGeom>
          <a:noFill/>
          <a:ln>
            <a:noFill/>
          </a:ln>
        </p:spPr>
        <p:txBody>
          <a:bodyPr spcFirstLastPara="1" wrap="square" lIns="91425" tIns="45700" rIns="91425" bIns="45700" anchor="ctr" anchorCtr="0">
            <a:spAutoFit/>
          </a:bodyPr>
          <a:lstStyle/>
          <a:p>
            <a:pPr marR="0" lvl="0" algn="just" rtl="0">
              <a:lnSpc>
                <a:spcPct val="115000"/>
              </a:lnSpc>
              <a:spcBef>
                <a:spcPts val="0"/>
              </a:spcBef>
              <a:spcAft>
                <a:spcPts val="0"/>
              </a:spcAft>
              <a:buClr>
                <a:srgbClr val="FF0000"/>
              </a:buClr>
              <a:buSzPts val="1800"/>
            </a:pPr>
            <a:r>
              <a:rPr lang="es-ES" sz="1800" b="1" dirty="0">
                <a:solidFill>
                  <a:srgbClr val="FF0000"/>
                </a:solidFill>
                <a:latin typeface="Cambria"/>
                <a:ea typeface="Cambria"/>
                <a:cs typeface="Cambria"/>
                <a:sym typeface="Cambria"/>
              </a:rPr>
              <a:t>Presentación del escrito:</a:t>
            </a:r>
            <a:endParaRPr sz="1800" dirty="0">
              <a:solidFill>
                <a:schemeClr val="dk1"/>
              </a:solidFill>
              <a:latin typeface="Calibri"/>
              <a:ea typeface="Calibri"/>
              <a:cs typeface="Calibri"/>
              <a:sym typeface="Calibri"/>
            </a:endParaRPr>
          </a:p>
          <a:p>
            <a:pPr marL="0" marR="0" lvl="0" indent="0" algn="just" rtl="0">
              <a:lnSpc>
                <a:spcPct val="115000"/>
              </a:lnSpc>
              <a:spcBef>
                <a:spcPts val="800"/>
              </a:spcBef>
              <a:spcAft>
                <a:spcPts val="0"/>
              </a:spcAft>
              <a:buNone/>
            </a:pPr>
            <a:r>
              <a:rPr lang="es-ES" sz="1800" b="1" dirty="0">
                <a:solidFill>
                  <a:schemeClr val="dk1"/>
                </a:solidFill>
                <a:latin typeface="Cambria"/>
                <a:ea typeface="Cambria"/>
                <a:cs typeface="Cambria"/>
                <a:sym typeface="Cambria"/>
              </a:rPr>
              <a:t>Paso 1:</a:t>
            </a:r>
            <a:r>
              <a:rPr lang="es-ES" sz="1800" dirty="0">
                <a:solidFill>
                  <a:schemeClr val="dk1"/>
                </a:solidFill>
                <a:latin typeface="Cambria"/>
                <a:ea typeface="Cambria"/>
                <a:cs typeface="Cambria"/>
                <a:sym typeface="Cambria"/>
              </a:rPr>
              <a:t> Tener listo el escrito a presentar. Por ejemplo: “</a:t>
            </a:r>
            <a:r>
              <a:rPr lang="es-ES" sz="1800" i="1" dirty="0">
                <a:solidFill>
                  <a:schemeClr val="dk1"/>
                </a:solidFill>
                <a:latin typeface="Cambria"/>
                <a:ea typeface="Cambria"/>
                <a:cs typeface="Cambria"/>
                <a:sym typeface="Cambria"/>
              </a:rPr>
              <a:t>Apersonamiento del Sr. Fernando Jaramillo Abad</a:t>
            </a:r>
            <a:r>
              <a:rPr lang="es-ES" sz="1800" dirty="0">
                <a:solidFill>
                  <a:schemeClr val="dk1"/>
                </a:solidFill>
                <a:latin typeface="Cambria"/>
                <a:ea typeface="Cambria"/>
                <a:cs typeface="Cambria"/>
                <a:sym typeface="Cambria"/>
              </a:rPr>
              <a:t>”</a:t>
            </a:r>
            <a:endParaRPr sz="1800" dirty="0">
              <a:solidFill>
                <a:schemeClr val="dk1"/>
              </a:solidFill>
              <a:latin typeface="Calibri"/>
              <a:ea typeface="Calibri"/>
              <a:cs typeface="Calibri"/>
              <a:sym typeface="Calibri"/>
            </a:endParaRPr>
          </a:p>
          <a:p>
            <a:pPr marL="0" marR="0" lvl="0" indent="0" algn="just" rtl="0">
              <a:lnSpc>
                <a:spcPct val="115000"/>
              </a:lnSpc>
              <a:spcBef>
                <a:spcPts val="800"/>
              </a:spcBef>
              <a:spcAft>
                <a:spcPts val="0"/>
              </a:spcAft>
              <a:buNone/>
            </a:pPr>
            <a:r>
              <a:rPr lang="es-ES" sz="1800" b="1" dirty="0">
                <a:solidFill>
                  <a:schemeClr val="dk1"/>
                </a:solidFill>
                <a:latin typeface="Cambria"/>
                <a:ea typeface="Cambria"/>
                <a:cs typeface="Cambria"/>
                <a:sym typeface="Cambria"/>
              </a:rPr>
              <a:t>Paso 2:</a:t>
            </a:r>
            <a:r>
              <a:rPr lang="es-ES" sz="1800" dirty="0">
                <a:solidFill>
                  <a:schemeClr val="dk1"/>
                </a:solidFill>
                <a:latin typeface="Cambria"/>
                <a:ea typeface="Cambria"/>
                <a:cs typeface="Cambria"/>
                <a:sym typeface="Cambria"/>
              </a:rPr>
              <a:t> Dirigirse a la plataforma SINOE e ingresar el usuario y contraseña: </a:t>
            </a:r>
            <a:r>
              <a:rPr lang="es-ES" sz="1800" u="sng" dirty="0">
                <a:solidFill>
                  <a:srgbClr val="0563C1"/>
                </a:solidFill>
                <a:latin typeface="Cambria"/>
                <a:ea typeface="Cambria"/>
                <a:cs typeface="Cambria"/>
                <a:sym typeface="Cambria"/>
                <a:hlinkClick r:id="rId3">
                  <a:extLst>
                    <a:ext uri="{A12FA001-AC4F-418D-AE19-62706E023703}">
                      <ahyp:hlinkClr xmlns:ahyp="http://schemas.microsoft.com/office/drawing/2018/hyperlinkcolor" val="tx"/>
                    </a:ext>
                  </a:extLst>
                </a:hlinkClick>
              </a:rPr>
              <a:t>https://casillas.pj.gob.pe/sinoe/login.xhtml</a:t>
            </a:r>
            <a:endParaRPr sz="1800" dirty="0">
              <a:solidFill>
                <a:schemeClr val="dk1"/>
              </a:solidFill>
              <a:latin typeface="Calibri"/>
              <a:ea typeface="Calibri"/>
              <a:cs typeface="Calibri"/>
              <a:sym typeface="Calibri"/>
            </a:endParaRPr>
          </a:p>
        </p:txBody>
      </p:sp>
      <p:pic>
        <p:nvPicPr>
          <p:cNvPr id="179" name="Google Shape;179;p6"/>
          <p:cNvPicPr preferRelativeResize="0"/>
          <p:nvPr/>
        </p:nvPicPr>
        <p:blipFill rotWithShape="1">
          <a:blip r:embed="rId4">
            <a:alphaModFix/>
          </a:blip>
          <a:srcRect/>
          <a:stretch/>
        </p:blipFill>
        <p:spPr>
          <a:xfrm>
            <a:off x="9104902" y="608997"/>
            <a:ext cx="1838601" cy="776954"/>
          </a:xfrm>
          <a:prstGeom prst="rect">
            <a:avLst/>
          </a:prstGeom>
          <a:noFill/>
          <a:ln>
            <a:noFill/>
          </a:ln>
        </p:spPr>
      </p:pic>
      <p:sp>
        <p:nvSpPr>
          <p:cNvPr id="180" name="Google Shape;180;p6"/>
          <p:cNvSpPr txBox="1"/>
          <p:nvPr/>
        </p:nvSpPr>
        <p:spPr>
          <a:xfrm>
            <a:off x="606247" y="1696079"/>
            <a:ext cx="5800594"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3200" b="1">
                <a:solidFill>
                  <a:srgbClr val="161F2B"/>
                </a:solidFill>
                <a:latin typeface="Cambria"/>
                <a:ea typeface="Cambria"/>
                <a:cs typeface="Cambria"/>
                <a:sym typeface="Cambria"/>
              </a:rPr>
              <a:t>Cuando el escrito está dirigido al Poder Judicial</a:t>
            </a:r>
            <a:endParaRPr/>
          </a:p>
        </p:txBody>
      </p:sp>
      <p:pic>
        <p:nvPicPr>
          <p:cNvPr id="181" name="Google Shape;181;p6"/>
          <p:cNvPicPr preferRelativeResize="0"/>
          <p:nvPr/>
        </p:nvPicPr>
        <p:blipFill rotWithShape="1">
          <a:blip r:embed="rId5">
            <a:alphaModFix/>
          </a:blip>
          <a:srcRect/>
          <a:stretch/>
        </p:blipFill>
        <p:spPr>
          <a:xfrm>
            <a:off x="5734768" y="2591897"/>
            <a:ext cx="5312677" cy="3640414"/>
          </a:xfrm>
          <a:prstGeom prst="rect">
            <a:avLst/>
          </a:prstGeom>
          <a:noFill/>
          <a:ln w="9525" cap="flat" cmpd="sng">
            <a:solidFill>
              <a:schemeClr val="dk1"/>
            </a:solidFill>
            <a:prstDash val="solid"/>
            <a:round/>
            <a:headEnd type="none" w="sm" len="sm"/>
            <a:tailEnd type="none" w="sm" len="sm"/>
          </a:ln>
        </p:spPr>
      </p:pic>
      <p:sp>
        <p:nvSpPr>
          <p:cNvPr id="10" name="CuadroTexto 9">
            <a:extLst>
              <a:ext uri="{FF2B5EF4-FFF2-40B4-BE49-F238E27FC236}">
                <a16:creationId xmlns:a16="http://schemas.microsoft.com/office/drawing/2014/main" id="{01FAF24F-A0DE-4EC9-A39E-371130FED0DB}"/>
              </a:ext>
            </a:extLst>
          </p:cNvPr>
          <p:cNvSpPr txBox="1"/>
          <p:nvPr/>
        </p:nvSpPr>
        <p:spPr>
          <a:xfrm>
            <a:off x="2566370" y="631441"/>
            <a:ext cx="5874724" cy="307777"/>
          </a:xfrm>
          <a:prstGeom prst="rect">
            <a:avLst/>
          </a:prstGeom>
          <a:noFill/>
        </p:spPr>
        <p:txBody>
          <a:bodyPr wrap="square" rtlCol="0">
            <a:spAutoFit/>
          </a:bodyPr>
          <a:lstStyle/>
          <a:p>
            <a:r>
              <a:rPr lang="es-ES" sz="1400" dirty="0">
                <a:latin typeface="Cambria" panose="02040503050406030204" pitchFamily="18" charset="0"/>
                <a:ea typeface="Cambria" panose="02040503050406030204" pitchFamily="18" charset="0"/>
              </a:rPr>
              <a:t>Cuarto taller de escritos iniciales, presentación y seguimientos de casos</a:t>
            </a:r>
          </a:p>
        </p:txBody>
      </p:sp>
      <p:sp>
        <p:nvSpPr>
          <p:cNvPr id="11" name="Elipse 10">
            <a:extLst>
              <a:ext uri="{FF2B5EF4-FFF2-40B4-BE49-F238E27FC236}">
                <a16:creationId xmlns:a16="http://schemas.microsoft.com/office/drawing/2014/main" id="{A8864057-1302-401D-9351-DA8C9166972D}"/>
              </a:ext>
            </a:extLst>
          </p:cNvPr>
          <p:cNvSpPr/>
          <p:nvPr/>
        </p:nvSpPr>
        <p:spPr>
          <a:xfrm>
            <a:off x="480627" y="3223677"/>
            <a:ext cx="540000" cy="540000"/>
          </a:xfrm>
          <a:prstGeom prst="ellipse">
            <a:avLst/>
          </a:prstGeom>
          <a:solidFill>
            <a:srgbClr val="EAC484"/>
          </a:solidFill>
          <a:ln w="2540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Geometria Bold" panose="020B0703020204020204" pitchFamily="34" charset="0"/>
              </a:rPr>
              <a:t>1</a:t>
            </a:r>
            <a:endParaRPr lang="es-PE" sz="2800" dirty="0">
              <a:latin typeface="Geometria Bold" panose="020B0703020204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cxnSp>
        <p:nvCxnSpPr>
          <p:cNvPr id="186" name="Google Shape;186;p7"/>
          <p:cNvCxnSpPr/>
          <p:nvPr/>
        </p:nvCxnSpPr>
        <p:spPr>
          <a:xfrm>
            <a:off x="0" y="1453815"/>
            <a:ext cx="1501254" cy="0"/>
          </a:xfrm>
          <a:prstGeom prst="straightConnector1">
            <a:avLst/>
          </a:prstGeom>
          <a:noFill/>
          <a:ln w="9525" cap="flat" cmpd="sng">
            <a:solidFill>
              <a:srgbClr val="EAC484"/>
            </a:solidFill>
            <a:prstDash val="solid"/>
            <a:miter lim="800000"/>
            <a:headEnd type="none" w="sm" len="sm"/>
            <a:tailEnd type="none" w="sm" len="sm"/>
          </a:ln>
        </p:spPr>
      </p:cxnSp>
      <p:sp>
        <p:nvSpPr>
          <p:cNvPr id="187" name="Google Shape;187;p7"/>
          <p:cNvSpPr txBox="1"/>
          <p:nvPr/>
        </p:nvSpPr>
        <p:spPr>
          <a:xfrm>
            <a:off x="428315" y="659117"/>
            <a:ext cx="1157006" cy="3165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400" dirty="0">
                <a:solidFill>
                  <a:srgbClr val="161F2B"/>
                </a:solidFill>
                <a:latin typeface="Cambria" panose="02040503050406030204" pitchFamily="18" charset="0"/>
                <a:ea typeface="Cambria" panose="02040503050406030204" pitchFamily="18" charset="0"/>
                <a:cs typeface="Geo"/>
                <a:sym typeface="Geo"/>
              </a:rPr>
              <a:t>22 / 32</a:t>
            </a:r>
            <a:endParaRPr dirty="0">
              <a:latin typeface="Cambria" panose="02040503050406030204" pitchFamily="18" charset="0"/>
              <a:ea typeface="Cambria" panose="02040503050406030204" pitchFamily="18" charset="0"/>
            </a:endParaRPr>
          </a:p>
        </p:txBody>
      </p:sp>
      <p:sp>
        <p:nvSpPr>
          <p:cNvPr id="189" name="Google Shape;189;p7"/>
          <p:cNvSpPr txBox="1"/>
          <p:nvPr/>
        </p:nvSpPr>
        <p:spPr>
          <a:xfrm>
            <a:off x="838866" y="1648521"/>
            <a:ext cx="2451729" cy="1027461"/>
          </a:xfrm>
          <a:prstGeom prst="rect">
            <a:avLst/>
          </a:prstGeom>
          <a:noFill/>
          <a:ln>
            <a:noFill/>
          </a:ln>
        </p:spPr>
        <p:txBody>
          <a:bodyPr spcFirstLastPara="1" wrap="square" lIns="91425" tIns="45700" rIns="91425" bIns="45700" anchor="ctr" anchorCtr="0">
            <a:spAutoFit/>
          </a:bodyPr>
          <a:lstStyle/>
          <a:p>
            <a:pPr marL="0" marR="0" lvl="0" indent="0" algn="just" rtl="0">
              <a:lnSpc>
                <a:spcPct val="115000"/>
              </a:lnSpc>
              <a:spcBef>
                <a:spcPts val="0"/>
              </a:spcBef>
              <a:spcAft>
                <a:spcPts val="0"/>
              </a:spcAft>
              <a:buNone/>
            </a:pPr>
            <a:r>
              <a:rPr lang="es-ES" sz="1800" b="1">
                <a:solidFill>
                  <a:schemeClr val="dk1"/>
                </a:solidFill>
                <a:latin typeface="Cambria"/>
                <a:ea typeface="Cambria"/>
                <a:cs typeface="Cambria"/>
                <a:sym typeface="Cambria"/>
              </a:rPr>
              <a:t>Paso 3:</a:t>
            </a:r>
            <a:r>
              <a:rPr lang="es-ES" sz="1800">
                <a:solidFill>
                  <a:schemeClr val="dk1"/>
                </a:solidFill>
                <a:latin typeface="Cambria"/>
                <a:ea typeface="Cambria"/>
                <a:cs typeface="Cambria"/>
                <a:sym typeface="Cambria"/>
              </a:rPr>
              <a:t> Ingresar a la “</a:t>
            </a:r>
            <a:r>
              <a:rPr lang="es-ES" sz="1800" i="1">
                <a:solidFill>
                  <a:schemeClr val="dk1"/>
                </a:solidFill>
                <a:latin typeface="Cambria"/>
                <a:ea typeface="Cambria"/>
                <a:cs typeface="Cambria"/>
                <a:sym typeface="Cambria"/>
              </a:rPr>
              <a:t>Mesa de partes Electrónica</a:t>
            </a:r>
            <a:r>
              <a:rPr lang="es-ES" sz="1800">
                <a:solidFill>
                  <a:schemeClr val="dk1"/>
                </a:solidFill>
                <a:latin typeface="Cambria"/>
                <a:ea typeface="Cambria"/>
                <a:cs typeface="Cambria"/>
                <a:sym typeface="Cambria"/>
              </a:rPr>
              <a:t>”:</a:t>
            </a:r>
            <a:endParaRPr sz="1800">
              <a:solidFill>
                <a:schemeClr val="dk1"/>
              </a:solidFill>
              <a:latin typeface="Calibri"/>
              <a:ea typeface="Calibri"/>
              <a:cs typeface="Calibri"/>
              <a:sym typeface="Calibri"/>
            </a:endParaRPr>
          </a:p>
        </p:txBody>
      </p:sp>
      <p:pic>
        <p:nvPicPr>
          <p:cNvPr id="190" name="Google Shape;190;p7"/>
          <p:cNvPicPr preferRelativeResize="0"/>
          <p:nvPr/>
        </p:nvPicPr>
        <p:blipFill rotWithShape="1">
          <a:blip r:embed="rId3">
            <a:alphaModFix/>
          </a:blip>
          <a:srcRect/>
          <a:stretch/>
        </p:blipFill>
        <p:spPr>
          <a:xfrm>
            <a:off x="9104902" y="608997"/>
            <a:ext cx="1838601" cy="776954"/>
          </a:xfrm>
          <a:prstGeom prst="rect">
            <a:avLst/>
          </a:prstGeom>
          <a:noFill/>
          <a:ln>
            <a:noFill/>
          </a:ln>
        </p:spPr>
      </p:pic>
      <p:pic>
        <p:nvPicPr>
          <p:cNvPr id="191" name="Google Shape;191;p7"/>
          <p:cNvPicPr preferRelativeResize="0"/>
          <p:nvPr/>
        </p:nvPicPr>
        <p:blipFill rotWithShape="1">
          <a:blip r:embed="rId4">
            <a:alphaModFix/>
          </a:blip>
          <a:srcRect/>
          <a:stretch/>
        </p:blipFill>
        <p:spPr>
          <a:xfrm>
            <a:off x="4133394" y="1650237"/>
            <a:ext cx="6080517" cy="1886654"/>
          </a:xfrm>
          <a:prstGeom prst="rect">
            <a:avLst/>
          </a:prstGeom>
          <a:noFill/>
          <a:ln w="9525" cap="flat" cmpd="sng">
            <a:solidFill>
              <a:schemeClr val="dk1"/>
            </a:solidFill>
            <a:prstDash val="solid"/>
            <a:round/>
            <a:headEnd type="none" w="sm" len="sm"/>
            <a:tailEnd type="none" w="sm" len="sm"/>
          </a:ln>
        </p:spPr>
      </p:pic>
      <p:sp>
        <p:nvSpPr>
          <p:cNvPr id="192" name="Google Shape;192;p7"/>
          <p:cNvSpPr txBox="1"/>
          <p:nvPr/>
        </p:nvSpPr>
        <p:spPr>
          <a:xfrm>
            <a:off x="838865" y="3605376"/>
            <a:ext cx="2451729" cy="1027461"/>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s-ES" sz="1800" b="1">
                <a:solidFill>
                  <a:schemeClr val="dk1"/>
                </a:solidFill>
                <a:latin typeface="Cambria"/>
                <a:ea typeface="Cambria"/>
                <a:cs typeface="Cambria"/>
                <a:sym typeface="Cambria"/>
              </a:rPr>
              <a:t>Paso 4:</a:t>
            </a:r>
            <a:r>
              <a:rPr lang="es-ES" sz="1800">
                <a:solidFill>
                  <a:schemeClr val="dk1"/>
                </a:solidFill>
                <a:latin typeface="Cambria"/>
                <a:ea typeface="Cambria"/>
                <a:cs typeface="Cambria"/>
                <a:sym typeface="Cambria"/>
              </a:rPr>
              <a:t> Seleccionar “</a:t>
            </a:r>
            <a:r>
              <a:rPr lang="es-ES" sz="1800" i="1">
                <a:solidFill>
                  <a:schemeClr val="dk1"/>
                </a:solidFill>
                <a:latin typeface="Cambria"/>
                <a:ea typeface="Cambria"/>
                <a:cs typeface="Cambria"/>
                <a:sym typeface="Cambria"/>
              </a:rPr>
              <a:t>Presentación</a:t>
            </a:r>
            <a:r>
              <a:rPr lang="es-ES" sz="1800">
                <a:solidFill>
                  <a:schemeClr val="dk1"/>
                </a:solidFill>
                <a:latin typeface="Cambria"/>
                <a:ea typeface="Cambria"/>
                <a:cs typeface="Cambria"/>
                <a:sym typeface="Cambria"/>
              </a:rPr>
              <a:t>” - “</a:t>
            </a:r>
            <a:r>
              <a:rPr lang="es-ES" sz="1800" i="1">
                <a:solidFill>
                  <a:schemeClr val="dk1"/>
                </a:solidFill>
                <a:latin typeface="Cambria"/>
                <a:ea typeface="Cambria"/>
                <a:cs typeface="Cambria"/>
                <a:sym typeface="Cambria"/>
              </a:rPr>
              <a:t>Escritos</a:t>
            </a:r>
            <a:r>
              <a:rPr lang="es-ES" sz="1800">
                <a:solidFill>
                  <a:schemeClr val="dk1"/>
                </a:solidFill>
                <a:latin typeface="Cambria"/>
                <a:ea typeface="Cambria"/>
                <a:cs typeface="Cambria"/>
                <a:sym typeface="Cambria"/>
              </a:rPr>
              <a:t>”:</a:t>
            </a:r>
            <a:endParaRPr sz="1600">
              <a:solidFill>
                <a:schemeClr val="dk1"/>
              </a:solidFill>
              <a:latin typeface="Calibri"/>
              <a:ea typeface="Calibri"/>
              <a:cs typeface="Calibri"/>
              <a:sym typeface="Calibri"/>
            </a:endParaRPr>
          </a:p>
        </p:txBody>
      </p:sp>
      <p:pic>
        <p:nvPicPr>
          <p:cNvPr id="193" name="Google Shape;193;p7"/>
          <p:cNvPicPr preferRelativeResize="0"/>
          <p:nvPr/>
        </p:nvPicPr>
        <p:blipFill rotWithShape="1">
          <a:blip r:embed="rId5">
            <a:alphaModFix/>
          </a:blip>
          <a:srcRect/>
          <a:stretch/>
        </p:blipFill>
        <p:spPr>
          <a:xfrm>
            <a:off x="4133394" y="3605376"/>
            <a:ext cx="6080517" cy="2919118"/>
          </a:xfrm>
          <a:prstGeom prst="rect">
            <a:avLst/>
          </a:prstGeom>
          <a:noFill/>
          <a:ln w="9525" cap="flat" cmpd="sng">
            <a:solidFill>
              <a:schemeClr val="dk1"/>
            </a:solidFill>
            <a:prstDash val="solid"/>
            <a:round/>
            <a:headEnd type="none" w="sm" len="sm"/>
            <a:tailEnd type="none" w="sm" len="sm"/>
          </a:ln>
        </p:spPr>
      </p:pic>
      <p:sp>
        <p:nvSpPr>
          <p:cNvPr id="10" name="CuadroTexto 9">
            <a:extLst>
              <a:ext uri="{FF2B5EF4-FFF2-40B4-BE49-F238E27FC236}">
                <a16:creationId xmlns:a16="http://schemas.microsoft.com/office/drawing/2014/main" id="{99B4D361-EB64-4694-9E9B-418282483944}"/>
              </a:ext>
            </a:extLst>
          </p:cNvPr>
          <p:cNvSpPr txBox="1"/>
          <p:nvPr/>
        </p:nvSpPr>
        <p:spPr>
          <a:xfrm>
            <a:off x="2510386" y="659117"/>
            <a:ext cx="5899606" cy="307777"/>
          </a:xfrm>
          <a:prstGeom prst="rect">
            <a:avLst/>
          </a:prstGeom>
          <a:noFill/>
        </p:spPr>
        <p:txBody>
          <a:bodyPr wrap="square" rtlCol="0">
            <a:spAutoFit/>
          </a:bodyPr>
          <a:lstStyle/>
          <a:p>
            <a:r>
              <a:rPr lang="es-ES" sz="1400" dirty="0">
                <a:latin typeface="Cambria" panose="02040503050406030204" pitchFamily="18" charset="0"/>
                <a:ea typeface="Cambria" panose="02040503050406030204" pitchFamily="18" charset="0"/>
              </a:rPr>
              <a:t>Cuarto taller de escritos iniciales, presentación y seguimientos de casos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cxnSp>
        <p:nvCxnSpPr>
          <p:cNvPr id="198" name="Google Shape;198;p8"/>
          <p:cNvCxnSpPr/>
          <p:nvPr/>
        </p:nvCxnSpPr>
        <p:spPr>
          <a:xfrm>
            <a:off x="0" y="1453815"/>
            <a:ext cx="1501254" cy="0"/>
          </a:xfrm>
          <a:prstGeom prst="straightConnector1">
            <a:avLst/>
          </a:prstGeom>
          <a:noFill/>
          <a:ln w="9525" cap="flat" cmpd="sng">
            <a:solidFill>
              <a:srgbClr val="EAC484"/>
            </a:solidFill>
            <a:prstDash val="solid"/>
            <a:miter lim="800000"/>
            <a:headEnd type="none" w="sm" len="sm"/>
            <a:tailEnd type="none" w="sm" len="sm"/>
          </a:ln>
        </p:spPr>
      </p:cxnSp>
      <p:sp>
        <p:nvSpPr>
          <p:cNvPr id="199" name="Google Shape;199;p8"/>
          <p:cNvSpPr txBox="1"/>
          <p:nvPr/>
        </p:nvSpPr>
        <p:spPr>
          <a:xfrm>
            <a:off x="428315" y="659117"/>
            <a:ext cx="1157006" cy="3165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400" dirty="0">
                <a:solidFill>
                  <a:srgbClr val="161F2B"/>
                </a:solidFill>
                <a:latin typeface="Cambria" panose="02040503050406030204" pitchFamily="18" charset="0"/>
                <a:ea typeface="Cambria" panose="02040503050406030204" pitchFamily="18" charset="0"/>
                <a:cs typeface="Geo"/>
                <a:sym typeface="Geo"/>
              </a:rPr>
              <a:t>23 / 32</a:t>
            </a:r>
            <a:endParaRPr dirty="0">
              <a:latin typeface="Cambria" panose="02040503050406030204" pitchFamily="18" charset="0"/>
              <a:ea typeface="Cambria" panose="02040503050406030204" pitchFamily="18" charset="0"/>
            </a:endParaRPr>
          </a:p>
        </p:txBody>
      </p:sp>
      <p:sp>
        <p:nvSpPr>
          <p:cNvPr id="201" name="Google Shape;201;p8"/>
          <p:cNvSpPr txBox="1"/>
          <p:nvPr/>
        </p:nvSpPr>
        <p:spPr>
          <a:xfrm>
            <a:off x="750627" y="2548827"/>
            <a:ext cx="2880494" cy="3257302"/>
          </a:xfrm>
          <a:prstGeom prst="rect">
            <a:avLst/>
          </a:prstGeom>
          <a:noFill/>
          <a:ln>
            <a:noFill/>
          </a:ln>
        </p:spPr>
        <p:txBody>
          <a:bodyPr spcFirstLastPara="1" wrap="square" lIns="91425" tIns="45700" rIns="91425" bIns="45700" anchor="ctr" anchorCtr="0">
            <a:spAutoFit/>
          </a:bodyPr>
          <a:lstStyle/>
          <a:p>
            <a:pPr marL="342900" marR="0" lvl="0" indent="-342900" algn="just" rtl="0">
              <a:lnSpc>
                <a:spcPct val="115000"/>
              </a:lnSpc>
              <a:spcBef>
                <a:spcPts val="0"/>
              </a:spcBef>
              <a:spcAft>
                <a:spcPts val="0"/>
              </a:spcAft>
              <a:buClr>
                <a:schemeClr val="accent1"/>
              </a:buClr>
              <a:buSzPts val="1800"/>
              <a:buFont typeface="Calibri"/>
              <a:buAutoNum type="romanLcParenBoth"/>
            </a:pPr>
            <a:r>
              <a:rPr lang="es-ES" sz="1800" b="1">
                <a:solidFill>
                  <a:schemeClr val="accent1"/>
                </a:solidFill>
                <a:latin typeface="Cambria"/>
                <a:ea typeface="Cambria"/>
                <a:cs typeface="Cambria"/>
                <a:sym typeface="Cambria"/>
              </a:rPr>
              <a:t>Ingresando el número de expediente. </a:t>
            </a:r>
            <a:endParaRPr/>
          </a:p>
          <a:p>
            <a:pPr marL="0" marR="0" lvl="0" indent="0" algn="just" rtl="0">
              <a:lnSpc>
                <a:spcPct val="115000"/>
              </a:lnSpc>
              <a:spcBef>
                <a:spcPts val="0"/>
              </a:spcBef>
              <a:spcAft>
                <a:spcPts val="0"/>
              </a:spcAft>
              <a:buNone/>
            </a:pPr>
            <a:r>
              <a:rPr lang="es-ES" sz="1800">
                <a:solidFill>
                  <a:schemeClr val="dk1"/>
                </a:solidFill>
                <a:latin typeface="Cambria"/>
                <a:ea typeface="Cambria"/>
                <a:cs typeface="Cambria"/>
                <a:sym typeface="Cambria"/>
              </a:rPr>
              <a:t> </a:t>
            </a:r>
            <a:endParaRPr sz="1800">
              <a:solidFill>
                <a:schemeClr val="dk1"/>
              </a:solidFill>
              <a:latin typeface="Calibri"/>
              <a:ea typeface="Calibri"/>
              <a:cs typeface="Calibri"/>
              <a:sym typeface="Calibri"/>
            </a:endParaRPr>
          </a:p>
          <a:p>
            <a:pPr marL="342900" marR="0" lvl="0" indent="-342900" algn="just" rtl="0">
              <a:lnSpc>
                <a:spcPct val="115000"/>
              </a:lnSpc>
              <a:spcBef>
                <a:spcPts val="0"/>
              </a:spcBef>
              <a:spcAft>
                <a:spcPts val="0"/>
              </a:spcAft>
              <a:buClr>
                <a:schemeClr val="dk1"/>
              </a:buClr>
              <a:buSzPts val="1800"/>
              <a:buFont typeface="Noto Sans Symbols"/>
              <a:buChar char="⮚"/>
            </a:pPr>
            <a:r>
              <a:rPr lang="es-ES" sz="1800">
                <a:solidFill>
                  <a:schemeClr val="dk1"/>
                </a:solidFill>
                <a:latin typeface="Cambria"/>
                <a:ea typeface="Cambria"/>
                <a:cs typeface="Cambria"/>
                <a:sym typeface="Cambria"/>
              </a:rPr>
              <a:t>Aquí es necesario saber el distrito judicial, la instancia, la especialidad, el año y número del expediente al cual vamos a ingresar el escrito. </a:t>
            </a:r>
            <a:r>
              <a:rPr lang="es-ES" sz="1800" i="1">
                <a:solidFill>
                  <a:schemeClr val="dk1"/>
                </a:solidFill>
                <a:latin typeface="Cambria"/>
                <a:ea typeface="Cambria"/>
                <a:cs typeface="Cambria"/>
                <a:sym typeface="Cambria"/>
              </a:rPr>
              <a:t>Por ejemplo: </a:t>
            </a:r>
            <a:endParaRPr sz="1800" i="1">
              <a:solidFill>
                <a:schemeClr val="dk1"/>
              </a:solidFill>
              <a:latin typeface="Calibri"/>
              <a:ea typeface="Calibri"/>
              <a:cs typeface="Calibri"/>
              <a:sym typeface="Calibri"/>
            </a:endParaRPr>
          </a:p>
        </p:txBody>
      </p:sp>
      <p:pic>
        <p:nvPicPr>
          <p:cNvPr id="202" name="Google Shape;202;p8"/>
          <p:cNvPicPr preferRelativeResize="0"/>
          <p:nvPr/>
        </p:nvPicPr>
        <p:blipFill rotWithShape="1">
          <a:blip r:embed="rId3">
            <a:alphaModFix/>
          </a:blip>
          <a:srcRect/>
          <a:stretch/>
        </p:blipFill>
        <p:spPr>
          <a:xfrm>
            <a:off x="9104902" y="608997"/>
            <a:ext cx="1838601" cy="776954"/>
          </a:xfrm>
          <a:prstGeom prst="rect">
            <a:avLst/>
          </a:prstGeom>
          <a:noFill/>
          <a:ln>
            <a:noFill/>
          </a:ln>
        </p:spPr>
      </p:pic>
      <p:pic>
        <p:nvPicPr>
          <p:cNvPr id="203" name="Google Shape;203;p8"/>
          <p:cNvPicPr preferRelativeResize="0"/>
          <p:nvPr/>
        </p:nvPicPr>
        <p:blipFill rotWithShape="1">
          <a:blip r:embed="rId4">
            <a:alphaModFix/>
          </a:blip>
          <a:srcRect l="1184" r="1"/>
          <a:stretch/>
        </p:blipFill>
        <p:spPr>
          <a:xfrm>
            <a:off x="4038365" y="2670041"/>
            <a:ext cx="7561375" cy="3450302"/>
          </a:xfrm>
          <a:prstGeom prst="rect">
            <a:avLst/>
          </a:prstGeom>
          <a:noFill/>
          <a:ln w="9525" cap="flat" cmpd="sng">
            <a:solidFill>
              <a:schemeClr val="dk1"/>
            </a:solidFill>
            <a:prstDash val="solid"/>
            <a:round/>
            <a:headEnd type="none" w="sm" len="sm"/>
            <a:tailEnd type="none" w="sm" len="sm"/>
          </a:ln>
        </p:spPr>
      </p:pic>
      <p:sp>
        <p:nvSpPr>
          <p:cNvPr id="204" name="Google Shape;204;p8"/>
          <p:cNvSpPr txBox="1"/>
          <p:nvPr/>
        </p:nvSpPr>
        <p:spPr>
          <a:xfrm>
            <a:off x="753574" y="1769326"/>
            <a:ext cx="6300369" cy="390363"/>
          </a:xfrm>
          <a:prstGeom prst="rect">
            <a:avLst/>
          </a:prstGeom>
          <a:noFill/>
          <a:ln>
            <a:noFill/>
          </a:ln>
        </p:spPr>
        <p:txBody>
          <a:bodyPr spcFirstLastPara="1" wrap="square" lIns="91425" tIns="45700" rIns="91425" bIns="45700" anchor="ctr" anchorCtr="0">
            <a:spAutoFit/>
          </a:bodyPr>
          <a:lstStyle/>
          <a:p>
            <a:pPr marL="0" marR="0" lvl="0" indent="0" algn="just" rtl="0">
              <a:lnSpc>
                <a:spcPct val="115000"/>
              </a:lnSpc>
              <a:spcBef>
                <a:spcPts val="0"/>
              </a:spcBef>
              <a:spcAft>
                <a:spcPts val="0"/>
              </a:spcAft>
              <a:buNone/>
            </a:pPr>
            <a:r>
              <a:rPr lang="es-ES" sz="1800" b="1">
                <a:solidFill>
                  <a:schemeClr val="dk1"/>
                </a:solidFill>
                <a:latin typeface="Cambria"/>
                <a:ea typeface="Cambria"/>
                <a:cs typeface="Cambria"/>
                <a:sym typeface="Cambria"/>
              </a:rPr>
              <a:t>Paso 5:</a:t>
            </a:r>
            <a:r>
              <a:rPr lang="es-ES" sz="1800">
                <a:solidFill>
                  <a:schemeClr val="dk1"/>
                </a:solidFill>
                <a:latin typeface="Cambria"/>
                <a:ea typeface="Cambria"/>
                <a:cs typeface="Cambria"/>
                <a:sym typeface="Cambria"/>
              </a:rPr>
              <a:t> Existen dos maneras de buscar el expediente: </a:t>
            </a:r>
            <a:endParaRPr sz="1800">
              <a:solidFill>
                <a:schemeClr val="dk1"/>
              </a:solidFill>
              <a:latin typeface="Calibri"/>
              <a:ea typeface="Calibri"/>
              <a:cs typeface="Calibri"/>
              <a:sym typeface="Calibri"/>
            </a:endParaRPr>
          </a:p>
        </p:txBody>
      </p:sp>
      <p:sp>
        <p:nvSpPr>
          <p:cNvPr id="9" name="CuadroTexto 8">
            <a:extLst>
              <a:ext uri="{FF2B5EF4-FFF2-40B4-BE49-F238E27FC236}">
                <a16:creationId xmlns:a16="http://schemas.microsoft.com/office/drawing/2014/main" id="{0E648CA9-34F3-4732-BEF7-7ADC06EA9014}"/>
              </a:ext>
            </a:extLst>
          </p:cNvPr>
          <p:cNvSpPr txBox="1"/>
          <p:nvPr/>
        </p:nvSpPr>
        <p:spPr>
          <a:xfrm>
            <a:off x="2510386" y="659117"/>
            <a:ext cx="5955590" cy="307777"/>
          </a:xfrm>
          <a:prstGeom prst="rect">
            <a:avLst/>
          </a:prstGeom>
          <a:noFill/>
        </p:spPr>
        <p:txBody>
          <a:bodyPr wrap="square" rtlCol="0">
            <a:spAutoFit/>
          </a:bodyPr>
          <a:lstStyle/>
          <a:p>
            <a:r>
              <a:rPr lang="es-ES" sz="1400" dirty="0">
                <a:latin typeface="Cambria" panose="02040503050406030204" pitchFamily="18" charset="0"/>
                <a:ea typeface="Cambria" panose="02040503050406030204" pitchFamily="18" charset="0"/>
              </a:rPr>
              <a:t>Cuarto taller de escritos iniciales, presentación y seguimientos de casos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cxnSp>
        <p:nvCxnSpPr>
          <p:cNvPr id="209" name="Google Shape;209;p9"/>
          <p:cNvCxnSpPr/>
          <p:nvPr/>
        </p:nvCxnSpPr>
        <p:spPr>
          <a:xfrm>
            <a:off x="0" y="1453815"/>
            <a:ext cx="1501254" cy="0"/>
          </a:xfrm>
          <a:prstGeom prst="straightConnector1">
            <a:avLst/>
          </a:prstGeom>
          <a:noFill/>
          <a:ln w="9525" cap="flat" cmpd="sng">
            <a:solidFill>
              <a:srgbClr val="EAC484"/>
            </a:solidFill>
            <a:prstDash val="solid"/>
            <a:miter lim="800000"/>
            <a:headEnd type="none" w="sm" len="sm"/>
            <a:tailEnd type="none" w="sm" len="sm"/>
          </a:ln>
        </p:spPr>
      </p:cxnSp>
      <p:sp>
        <p:nvSpPr>
          <p:cNvPr id="210" name="Google Shape;210;p9"/>
          <p:cNvSpPr txBox="1"/>
          <p:nvPr/>
        </p:nvSpPr>
        <p:spPr>
          <a:xfrm>
            <a:off x="428315" y="659117"/>
            <a:ext cx="1157006" cy="3165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400" dirty="0">
                <a:solidFill>
                  <a:srgbClr val="161F2B"/>
                </a:solidFill>
                <a:latin typeface="Cambria" panose="02040503050406030204" pitchFamily="18" charset="0"/>
                <a:ea typeface="Cambria" panose="02040503050406030204" pitchFamily="18" charset="0"/>
                <a:cs typeface="Geo"/>
                <a:sym typeface="Geo"/>
              </a:rPr>
              <a:t>24 / 32</a:t>
            </a:r>
            <a:endParaRPr dirty="0">
              <a:latin typeface="Cambria" panose="02040503050406030204" pitchFamily="18" charset="0"/>
              <a:ea typeface="Cambria" panose="02040503050406030204" pitchFamily="18" charset="0"/>
            </a:endParaRPr>
          </a:p>
        </p:txBody>
      </p:sp>
      <p:sp>
        <p:nvSpPr>
          <p:cNvPr id="212" name="Google Shape;212;p9"/>
          <p:cNvSpPr txBox="1"/>
          <p:nvPr/>
        </p:nvSpPr>
        <p:spPr>
          <a:xfrm>
            <a:off x="570236" y="1642642"/>
            <a:ext cx="2880494" cy="3887796"/>
          </a:xfrm>
          <a:prstGeom prst="rect">
            <a:avLst/>
          </a:prstGeom>
          <a:noFill/>
          <a:ln>
            <a:noFill/>
          </a:ln>
        </p:spPr>
        <p:txBody>
          <a:bodyPr spcFirstLastPara="1" wrap="square" lIns="91425" tIns="45700" rIns="91425" bIns="45700" anchor="ctr" anchorCtr="0">
            <a:spAutoFit/>
          </a:bodyPr>
          <a:lstStyle/>
          <a:p>
            <a:pPr marL="342900" marR="0" lvl="0" indent="-342900" algn="just" rtl="0">
              <a:lnSpc>
                <a:spcPct val="115000"/>
              </a:lnSpc>
              <a:spcBef>
                <a:spcPts val="0"/>
              </a:spcBef>
              <a:spcAft>
                <a:spcPts val="0"/>
              </a:spcAft>
              <a:buClr>
                <a:schemeClr val="dk1"/>
              </a:buClr>
              <a:buSzPts val="1800"/>
              <a:buFont typeface="Noto Sans Symbols"/>
              <a:buChar char="⮚"/>
            </a:pPr>
            <a:r>
              <a:rPr lang="es-ES" sz="1800">
                <a:solidFill>
                  <a:schemeClr val="dk1"/>
                </a:solidFill>
                <a:latin typeface="Cambria"/>
                <a:ea typeface="Cambria"/>
                <a:cs typeface="Cambria"/>
                <a:sym typeface="Cambria"/>
              </a:rPr>
              <a:t>Después de dar clic en “</a:t>
            </a:r>
            <a:r>
              <a:rPr lang="es-ES" sz="1800" i="1">
                <a:solidFill>
                  <a:schemeClr val="dk1"/>
                </a:solidFill>
                <a:latin typeface="Cambria"/>
                <a:ea typeface="Cambria"/>
                <a:cs typeface="Cambria"/>
                <a:sym typeface="Cambria"/>
              </a:rPr>
              <a:t>buscar</a:t>
            </a:r>
            <a:r>
              <a:rPr lang="es-ES" sz="1800">
                <a:solidFill>
                  <a:schemeClr val="dk1"/>
                </a:solidFill>
                <a:latin typeface="Cambria"/>
                <a:ea typeface="Cambria"/>
                <a:cs typeface="Cambria"/>
                <a:sym typeface="Cambria"/>
              </a:rPr>
              <a:t>”, nos van a salir varios códigos de expedientes; por lo cual, debemos buscar el código correspondiente a nuestro caso. Este último dato lo podemos encontrar en alguna resolución o notificación que nos hayan hecho llegar:</a:t>
            </a:r>
            <a:endParaRPr/>
          </a:p>
        </p:txBody>
      </p:sp>
      <p:pic>
        <p:nvPicPr>
          <p:cNvPr id="213" name="Google Shape;213;p9"/>
          <p:cNvPicPr preferRelativeResize="0"/>
          <p:nvPr/>
        </p:nvPicPr>
        <p:blipFill rotWithShape="1">
          <a:blip r:embed="rId3">
            <a:alphaModFix/>
          </a:blip>
          <a:srcRect/>
          <a:stretch/>
        </p:blipFill>
        <p:spPr>
          <a:xfrm>
            <a:off x="9104902" y="608997"/>
            <a:ext cx="1838601" cy="776954"/>
          </a:xfrm>
          <a:prstGeom prst="rect">
            <a:avLst/>
          </a:prstGeom>
          <a:noFill/>
          <a:ln>
            <a:noFill/>
          </a:ln>
        </p:spPr>
      </p:pic>
      <p:pic>
        <p:nvPicPr>
          <p:cNvPr id="214" name="Google Shape;214;p9"/>
          <p:cNvPicPr preferRelativeResize="0"/>
          <p:nvPr/>
        </p:nvPicPr>
        <p:blipFill rotWithShape="1">
          <a:blip r:embed="rId4">
            <a:alphaModFix/>
          </a:blip>
          <a:srcRect l="3405" r="3112"/>
          <a:stretch/>
        </p:blipFill>
        <p:spPr>
          <a:xfrm>
            <a:off x="3750906" y="2293910"/>
            <a:ext cx="7924800" cy="2805133"/>
          </a:xfrm>
          <a:prstGeom prst="rect">
            <a:avLst/>
          </a:prstGeom>
          <a:noFill/>
          <a:ln w="9525" cap="flat" cmpd="sng">
            <a:solidFill>
              <a:schemeClr val="dk1"/>
            </a:solidFill>
            <a:prstDash val="solid"/>
            <a:round/>
            <a:headEnd type="none" w="sm" len="sm"/>
            <a:tailEnd type="none" w="sm" len="sm"/>
          </a:ln>
        </p:spPr>
      </p:pic>
      <p:sp>
        <p:nvSpPr>
          <p:cNvPr id="215" name="Google Shape;215;p9"/>
          <p:cNvSpPr txBox="1"/>
          <p:nvPr/>
        </p:nvSpPr>
        <p:spPr>
          <a:xfrm>
            <a:off x="570236" y="5864402"/>
            <a:ext cx="8161175" cy="390363"/>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5000"/>
              </a:lnSpc>
              <a:spcBef>
                <a:spcPts val="0"/>
              </a:spcBef>
              <a:spcAft>
                <a:spcPts val="0"/>
              </a:spcAft>
              <a:buClr>
                <a:schemeClr val="dk1"/>
              </a:buClr>
              <a:buSzPts val="1800"/>
              <a:buFont typeface="Noto Sans Symbols"/>
              <a:buChar char="⮚"/>
            </a:pPr>
            <a:r>
              <a:rPr lang="es-ES" sz="1800">
                <a:solidFill>
                  <a:schemeClr val="dk1"/>
                </a:solidFill>
                <a:latin typeface="Cambria"/>
                <a:ea typeface="Cambria"/>
                <a:cs typeface="Cambria"/>
                <a:sym typeface="Cambria"/>
              </a:rPr>
              <a:t>Una vez ubicado el código de expediente, hacer clic en “</a:t>
            </a:r>
            <a:r>
              <a:rPr lang="es-ES" sz="1800" i="1">
                <a:solidFill>
                  <a:schemeClr val="dk1"/>
                </a:solidFill>
                <a:latin typeface="Cambria"/>
                <a:ea typeface="Cambria"/>
                <a:cs typeface="Cambria"/>
                <a:sym typeface="Cambria"/>
              </a:rPr>
              <a:t>Ingresar escrito</a:t>
            </a:r>
            <a:r>
              <a:rPr lang="es-ES" sz="1800">
                <a:solidFill>
                  <a:schemeClr val="dk1"/>
                </a:solidFill>
                <a:latin typeface="Cambria"/>
                <a:ea typeface="Cambria"/>
                <a:cs typeface="Cambria"/>
                <a:sym typeface="Cambria"/>
              </a:rPr>
              <a:t>”.</a:t>
            </a:r>
            <a:endParaRPr sz="1600">
              <a:solidFill>
                <a:schemeClr val="dk1"/>
              </a:solidFill>
              <a:latin typeface="Calibri"/>
              <a:ea typeface="Calibri"/>
              <a:cs typeface="Calibri"/>
              <a:sym typeface="Calibri"/>
            </a:endParaRPr>
          </a:p>
        </p:txBody>
      </p:sp>
      <p:sp>
        <p:nvSpPr>
          <p:cNvPr id="9" name="CuadroTexto 8">
            <a:extLst>
              <a:ext uri="{FF2B5EF4-FFF2-40B4-BE49-F238E27FC236}">
                <a16:creationId xmlns:a16="http://schemas.microsoft.com/office/drawing/2014/main" id="{854D6EE7-57A6-47B7-ACA4-AEE49F88FBC7}"/>
              </a:ext>
            </a:extLst>
          </p:cNvPr>
          <p:cNvSpPr txBox="1"/>
          <p:nvPr/>
        </p:nvSpPr>
        <p:spPr>
          <a:xfrm>
            <a:off x="2510386" y="659117"/>
            <a:ext cx="6048896" cy="307777"/>
          </a:xfrm>
          <a:prstGeom prst="rect">
            <a:avLst/>
          </a:prstGeom>
          <a:noFill/>
        </p:spPr>
        <p:txBody>
          <a:bodyPr wrap="square" rtlCol="0">
            <a:spAutoFit/>
          </a:bodyPr>
          <a:lstStyle/>
          <a:p>
            <a:r>
              <a:rPr lang="es-ES" sz="1400" dirty="0">
                <a:latin typeface="Cambria" panose="02040503050406030204" pitchFamily="18" charset="0"/>
                <a:ea typeface="Cambria" panose="02040503050406030204" pitchFamily="18" charset="0"/>
              </a:rPr>
              <a:t>Cuarto taller de escritos iniciales, presentación y seguimientos de casos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cxnSp>
        <p:nvCxnSpPr>
          <p:cNvPr id="220" name="Google Shape;220;p10"/>
          <p:cNvCxnSpPr/>
          <p:nvPr/>
        </p:nvCxnSpPr>
        <p:spPr>
          <a:xfrm>
            <a:off x="0" y="1453815"/>
            <a:ext cx="1501254" cy="0"/>
          </a:xfrm>
          <a:prstGeom prst="straightConnector1">
            <a:avLst/>
          </a:prstGeom>
          <a:noFill/>
          <a:ln w="9525" cap="flat" cmpd="sng">
            <a:solidFill>
              <a:srgbClr val="EAC484"/>
            </a:solidFill>
            <a:prstDash val="solid"/>
            <a:miter lim="800000"/>
            <a:headEnd type="none" w="sm" len="sm"/>
            <a:tailEnd type="none" w="sm" len="sm"/>
          </a:ln>
        </p:spPr>
      </p:cxnSp>
      <p:sp>
        <p:nvSpPr>
          <p:cNvPr id="221" name="Google Shape;221;p10"/>
          <p:cNvSpPr txBox="1"/>
          <p:nvPr/>
        </p:nvSpPr>
        <p:spPr>
          <a:xfrm>
            <a:off x="428315" y="659117"/>
            <a:ext cx="1157006" cy="3165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400" dirty="0">
                <a:solidFill>
                  <a:srgbClr val="161F2B"/>
                </a:solidFill>
                <a:latin typeface="Cambria" panose="02040503050406030204" pitchFamily="18" charset="0"/>
                <a:ea typeface="Cambria" panose="02040503050406030204" pitchFamily="18" charset="0"/>
                <a:cs typeface="Geo"/>
                <a:sym typeface="Geo"/>
              </a:rPr>
              <a:t>25 / 32</a:t>
            </a:r>
            <a:endParaRPr dirty="0">
              <a:latin typeface="Cambria" panose="02040503050406030204" pitchFamily="18" charset="0"/>
              <a:ea typeface="Cambria" panose="02040503050406030204" pitchFamily="18" charset="0"/>
            </a:endParaRPr>
          </a:p>
        </p:txBody>
      </p:sp>
      <p:sp>
        <p:nvSpPr>
          <p:cNvPr id="223" name="Google Shape;223;p10"/>
          <p:cNvSpPr txBox="1"/>
          <p:nvPr/>
        </p:nvSpPr>
        <p:spPr>
          <a:xfrm>
            <a:off x="675982" y="1676130"/>
            <a:ext cx="2880494" cy="4850046"/>
          </a:xfrm>
          <a:prstGeom prst="rect">
            <a:avLst/>
          </a:prstGeom>
          <a:noFill/>
          <a:ln>
            <a:noFill/>
          </a:ln>
        </p:spPr>
        <p:txBody>
          <a:bodyPr spcFirstLastPara="1" wrap="square" lIns="91425" tIns="45700" rIns="91425" bIns="45700" anchor="ctr" anchorCtr="0">
            <a:spAutoFit/>
          </a:bodyPr>
          <a:lstStyle/>
          <a:p>
            <a:pPr marL="0" marR="0" lvl="0" indent="0" algn="just" rtl="0">
              <a:lnSpc>
                <a:spcPct val="115000"/>
              </a:lnSpc>
              <a:spcBef>
                <a:spcPts val="0"/>
              </a:spcBef>
              <a:spcAft>
                <a:spcPts val="0"/>
              </a:spcAft>
              <a:buNone/>
            </a:pPr>
            <a:r>
              <a:rPr lang="es-ES" sz="1800" b="1">
                <a:solidFill>
                  <a:schemeClr val="accent1"/>
                </a:solidFill>
                <a:latin typeface="Cambria"/>
                <a:ea typeface="Cambria"/>
                <a:cs typeface="Cambria"/>
                <a:sym typeface="Cambria"/>
              </a:rPr>
              <a:t>(ii) Ingresando el código de expediente. </a:t>
            </a:r>
            <a:r>
              <a:rPr lang="es-ES" sz="1800">
                <a:solidFill>
                  <a:schemeClr val="dk1"/>
                </a:solidFill>
                <a:latin typeface="Cambria"/>
                <a:ea typeface="Cambria"/>
                <a:cs typeface="Cambria"/>
                <a:sym typeface="Cambria"/>
              </a:rPr>
              <a:t>Esta es la vía más rápida y más certera para poder encontrar el expediente en el cual vamos a ingresar el escrito (</a:t>
            </a:r>
            <a:r>
              <a:rPr lang="es-ES" sz="1800" b="1">
                <a:solidFill>
                  <a:schemeClr val="dk1"/>
                </a:solidFill>
                <a:latin typeface="Cambria"/>
                <a:ea typeface="Cambria"/>
                <a:cs typeface="Cambria"/>
                <a:sym typeface="Cambria"/>
              </a:rPr>
              <a:t>Recomendado</a:t>
            </a:r>
            <a:r>
              <a:rPr lang="es-ES" sz="1800">
                <a:solidFill>
                  <a:schemeClr val="dk1"/>
                </a:solidFill>
                <a:latin typeface="Cambria"/>
                <a:ea typeface="Cambria"/>
                <a:cs typeface="Cambria"/>
                <a:sym typeface="Cambria"/>
              </a:rPr>
              <a:t>)</a:t>
            </a:r>
            <a:endParaRPr sz="1800">
              <a:solidFill>
                <a:schemeClr val="dk1"/>
              </a:solidFill>
              <a:latin typeface="Calibri"/>
              <a:ea typeface="Calibri"/>
              <a:cs typeface="Calibri"/>
              <a:sym typeface="Calibri"/>
            </a:endParaRPr>
          </a:p>
          <a:p>
            <a:pPr marL="685800" marR="0" lvl="0" indent="0" algn="just" rtl="0">
              <a:lnSpc>
                <a:spcPct val="115000"/>
              </a:lnSpc>
              <a:spcBef>
                <a:spcPts val="0"/>
              </a:spcBef>
              <a:spcAft>
                <a:spcPts val="0"/>
              </a:spcAft>
              <a:buNone/>
            </a:pPr>
            <a:r>
              <a:rPr lang="es-ES" sz="1800">
                <a:solidFill>
                  <a:schemeClr val="dk1"/>
                </a:solidFill>
                <a:latin typeface="Cambria"/>
                <a:ea typeface="Cambria"/>
                <a:cs typeface="Cambria"/>
                <a:sym typeface="Cambria"/>
              </a:rPr>
              <a:t> </a:t>
            </a:r>
            <a:endParaRPr sz="1800">
              <a:solidFill>
                <a:schemeClr val="dk1"/>
              </a:solidFill>
              <a:latin typeface="Calibri"/>
              <a:ea typeface="Calibri"/>
              <a:cs typeface="Calibri"/>
              <a:sym typeface="Calibri"/>
            </a:endParaRPr>
          </a:p>
          <a:p>
            <a:pPr marL="342900" marR="0" lvl="0" indent="-342900" algn="just" rtl="0">
              <a:lnSpc>
                <a:spcPct val="115000"/>
              </a:lnSpc>
              <a:spcBef>
                <a:spcPts val="0"/>
              </a:spcBef>
              <a:spcAft>
                <a:spcPts val="0"/>
              </a:spcAft>
              <a:buClr>
                <a:schemeClr val="dk1"/>
              </a:buClr>
              <a:buSzPts val="1800"/>
              <a:buFont typeface="Noto Sans Symbols"/>
              <a:buChar char="⮚"/>
            </a:pPr>
            <a:r>
              <a:rPr lang="es-ES" sz="1800">
                <a:solidFill>
                  <a:schemeClr val="dk1"/>
                </a:solidFill>
                <a:latin typeface="Cambria"/>
                <a:ea typeface="Cambria"/>
                <a:cs typeface="Cambria"/>
                <a:sym typeface="Cambria"/>
              </a:rPr>
              <a:t>Solo es necesario saber el código del expediente, el cual lo podemos encontrar en las resoluciones que nos notifican. </a:t>
            </a:r>
            <a:r>
              <a:rPr lang="es-ES" sz="1800" i="1">
                <a:solidFill>
                  <a:schemeClr val="dk1"/>
                </a:solidFill>
                <a:latin typeface="Cambria"/>
                <a:ea typeface="Cambria"/>
                <a:cs typeface="Cambria"/>
                <a:sym typeface="Cambria"/>
              </a:rPr>
              <a:t>Por ejemplo: </a:t>
            </a:r>
            <a:endParaRPr sz="1800" i="1">
              <a:solidFill>
                <a:schemeClr val="dk1"/>
              </a:solidFill>
              <a:latin typeface="Calibri"/>
              <a:ea typeface="Calibri"/>
              <a:cs typeface="Calibri"/>
              <a:sym typeface="Calibri"/>
            </a:endParaRPr>
          </a:p>
        </p:txBody>
      </p:sp>
      <p:pic>
        <p:nvPicPr>
          <p:cNvPr id="224" name="Google Shape;224;p10"/>
          <p:cNvPicPr preferRelativeResize="0"/>
          <p:nvPr/>
        </p:nvPicPr>
        <p:blipFill rotWithShape="1">
          <a:blip r:embed="rId3">
            <a:alphaModFix/>
          </a:blip>
          <a:srcRect/>
          <a:stretch/>
        </p:blipFill>
        <p:spPr>
          <a:xfrm>
            <a:off x="9104902" y="608997"/>
            <a:ext cx="1838601" cy="776954"/>
          </a:xfrm>
          <a:prstGeom prst="rect">
            <a:avLst/>
          </a:prstGeom>
          <a:noFill/>
          <a:ln>
            <a:noFill/>
          </a:ln>
        </p:spPr>
      </p:pic>
      <p:pic>
        <p:nvPicPr>
          <p:cNvPr id="225" name="Google Shape;225;p10"/>
          <p:cNvPicPr preferRelativeResize="0"/>
          <p:nvPr/>
        </p:nvPicPr>
        <p:blipFill rotWithShape="1">
          <a:blip r:embed="rId4">
            <a:alphaModFix/>
          </a:blip>
          <a:srcRect/>
          <a:stretch/>
        </p:blipFill>
        <p:spPr>
          <a:xfrm>
            <a:off x="4012163" y="1887241"/>
            <a:ext cx="7336028" cy="4270425"/>
          </a:xfrm>
          <a:prstGeom prst="rect">
            <a:avLst/>
          </a:prstGeom>
          <a:noFill/>
          <a:ln w="9525" cap="flat" cmpd="sng">
            <a:solidFill>
              <a:schemeClr val="dk1"/>
            </a:solidFill>
            <a:prstDash val="solid"/>
            <a:round/>
            <a:headEnd type="none" w="sm" len="sm"/>
            <a:tailEnd type="none" w="sm" len="sm"/>
          </a:ln>
        </p:spPr>
      </p:pic>
      <p:sp>
        <p:nvSpPr>
          <p:cNvPr id="8" name="CuadroTexto 7">
            <a:extLst>
              <a:ext uri="{FF2B5EF4-FFF2-40B4-BE49-F238E27FC236}">
                <a16:creationId xmlns:a16="http://schemas.microsoft.com/office/drawing/2014/main" id="{36E313AD-9743-4AA7-9AD1-667B765A7EC5}"/>
              </a:ext>
            </a:extLst>
          </p:cNvPr>
          <p:cNvSpPr txBox="1"/>
          <p:nvPr/>
        </p:nvSpPr>
        <p:spPr>
          <a:xfrm>
            <a:off x="2510385" y="659117"/>
            <a:ext cx="6067557" cy="307777"/>
          </a:xfrm>
          <a:prstGeom prst="rect">
            <a:avLst/>
          </a:prstGeom>
          <a:noFill/>
        </p:spPr>
        <p:txBody>
          <a:bodyPr wrap="square" rtlCol="0">
            <a:spAutoFit/>
          </a:bodyPr>
          <a:lstStyle/>
          <a:p>
            <a:r>
              <a:rPr lang="es-ES" sz="1400" dirty="0">
                <a:latin typeface="Cambria" panose="02040503050406030204" pitchFamily="18" charset="0"/>
                <a:ea typeface="Cambria" panose="02040503050406030204" pitchFamily="18" charset="0"/>
              </a:rPr>
              <a:t>Cuarto taller de escritos iniciales, presentación y seguimientos de casos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cxnSp>
        <p:nvCxnSpPr>
          <p:cNvPr id="230" name="Google Shape;230;p11"/>
          <p:cNvCxnSpPr/>
          <p:nvPr/>
        </p:nvCxnSpPr>
        <p:spPr>
          <a:xfrm>
            <a:off x="0" y="1453815"/>
            <a:ext cx="1501254" cy="0"/>
          </a:xfrm>
          <a:prstGeom prst="straightConnector1">
            <a:avLst/>
          </a:prstGeom>
          <a:noFill/>
          <a:ln w="9525" cap="flat" cmpd="sng">
            <a:solidFill>
              <a:srgbClr val="EAC484"/>
            </a:solidFill>
            <a:prstDash val="solid"/>
            <a:miter lim="800000"/>
            <a:headEnd type="none" w="sm" len="sm"/>
            <a:tailEnd type="none" w="sm" len="sm"/>
          </a:ln>
        </p:spPr>
      </p:cxnSp>
      <p:sp>
        <p:nvSpPr>
          <p:cNvPr id="231" name="Google Shape;231;p11"/>
          <p:cNvSpPr txBox="1"/>
          <p:nvPr/>
        </p:nvSpPr>
        <p:spPr>
          <a:xfrm>
            <a:off x="428315" y="659117"/>
            <a:ext cx="1157006" cy="3165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400" dirty="0">
                <a:solidFill>
                  <a:srgbClr val="161F2B"/>
                </a:solidFill>
                <a:latin typeface="Cambria" panose="02040503050406030204" pitchFamily="18" charset="0"/>
                <a:ea typeface="Cambria" panose="02040503050406030204" pitchFamily="18" charset="0"/>
                <a:cs typeface="Geo"/>
                <a:sym typeface="Geo"/>
              </a:rPr>
              <a:t>26 / 32</a:t>
            </a:r>
            <a:endParaRPr dirty="0">
              <a:latin typeface="Cambria" panose="02040503050406030204" pitchFamily="18" charset="0"/>
              <a:ea typeface="Cambria" panose="02040503050406030204" pitchFamily="18" charset="0"/>
            </a:endParaRPr>
          </a:p>
        </p:txBody>
      </p:sp>
      <p:sp>
        <p:nvSpPr>
          <p:cNvPr id="233" name="Google Shape;233;p11"/>
          <p:cNvSpPr txBox="1"/>
          <p:nvPr/>
        </p:nvSpPr>
        <p:spPr>
          <a:xfrm>
            <a:off x="2762778" y="1645955"/>
            <a:ext cx="8180725" cy="708896"/>
          </a:xfrm>
          <a:prstGeom prst="rect">
            <a:avLst/>
          </a:prstGeom>
          <a:noFill/>
          <a:ln>
            <a:noFill/>
          </a:ln>
        </p:spPr>
        <p:txBody>
          <a:bodyPr spcFirstLastPara="1" wrap="square" lIns="91425" tIns="45700" rIns="91425" bIns="45700" anchor="ctr" anchorCtr="0">
            <a:spAutoFit/>
          </a:bodyPr>
          <a:lstStyle/>
          <a:p>
            <a:pPr marL="342900" marR="0" lvl="0" indent="-342900" algn="just" rtl="0">
              <a:lnSpc>
                <a:spcPct val="115000"/>
              </a:lnSpc>
              <a:spcBef>
                <a:spcPts val="0"/>
              </a:spcBef>
              <a:spcAft>
                <a:spcPts val="0"/>
              </a:spcAft>
              <a:buClr>
                <a:schemeClr val="dk1"/>
              </a:buClr>
              <a:buSzPts val="1800"/>
              <a:buFont typeface="Noto Sans Symbols"/>
              <a:buChar char="⮚"/>
            </a:pPr>
            <a:r>
              <a:rPr lang="es-ES" sz="1800">
                <a:solidFill>
                  <a:schemeClr val="dk1"/>
                </a:solidFill>
                <a:latin typeface="Cambria"/>
                <a:ea typeface="Cambria"/>
                <a:cs typeface="Cambria"/>
                <a:sym typeface="Cambria"/>
              </a:rPr>
              <a:t>Una vez ingresado el código de expediente, nos aparecerá una única opción donde ingresar el escrito. Dar clic en “</a:t>
            </a:r>
            <a:r>
              <a:rPr lang="es-ES" sz="1800" i="1">
                <a:solidFill>
                  <a:schemeClr val="dk1"/>
                </a:solidFill>
                <a:latin typeface="Cambria"/>
                <a:ea typeface="Cambria"/>
                <a:cs typeface="Cambria"/>
                <a:sym typeface="Cambria"/>
              </a:rPr>
              <a:t>Ingresar escrito</a:t>
            </a:r>
            <a:r>
              <a:rPr lang="es-ES" sz="1800">
                <a:solidFill>
                  <a:schemeClr val="dk1"/>
                </a:solidFill>
                <a:latin typeface="Cambria"/>
                <a:ea typeface="Cambria"/>
                <a:cs typeface="Cambria"/>
                <a:sym typeface="Cambria"/>
              </a:rPr>
              <a:t>”.</a:t>
            </a:r>
            <a:endParaRPr sz="1800">
              <a:solidFill>
                <a:schemeClr val="dk1"/>
              </a:solidFill>
              <a:latin typeface="Calibri"/>
              <a:ea typeface="Calibri"/>
              <a:cs typeface="Calibri"/>
              <a:sym typeface="Calibri"/>
            </a:endParaRPr>
          </a:p>
        </p:txBody>
      </p:sp>
      <p:pic>
        <p:nvPicPr>
          <p:cNvPr id="234" name="Google Shape;234;p11"/>
          <p:cNvPicPr preferRelativeResize="0"/>
          <p:nvPr/>
        </p:nvPicPr>
        <p:blipFill rotWithShape="1">
          <a:blip r:embed="rId3">
            <a:alphaModFix/>
          </a:blip>
          <a:srcRect/>
          <a:stretch/>
        </p:blipFill>
        <p:spPr>
          <a:xfrm>
            <a:off x="9104902" y="608997"/>
            <a:ext cx="1838601" cy="776954"/>
          </a:xfrm>
          <a:prstGeom prst="rect">
            <a:avLst/>
          </a:prstGeom>
          <a:noFill/>
          <a:ln>
            <a:noFill/>
          </a:ln>
        </p:spPr>
      </p:pic>
      <p:pic>
        <p:nvPicPr>
          <p:cNvPr id="235" name="Google Shape;235;p11"/>
          <p:cNvPicPr preferRelativeResize="0"/>
          <p:nvPr/>
        </p:nvPicPr>
        <p:blipFill rotWithShape="1">
          <a:blip r:embed="rId4">
            <a:alphaModFix/>
          </a:blip>
          <a:srcRect/>
          <a:stretch/>
        </p:blipFill>
        <p:spPr>
          <a:xfrm>
            <a:off x="3357729" y="2487588"/>
            <a:ext cx="6990822" cy="1206984"/>
          </a:xfrm>
          <a:prstGeom prst="rect">
            <a:avLst/>
          </a:prstGeom>
          <a:noFill/>
          <a:ln w="9525" cap="flat" cmpd="sng">
            <a:solidFill>
              <a:schemeClr val="dk1"/>
            </a:solidFill>
            <a:prstDash val="solid"/>
            <a:round/>
            <a:headEnd type="none" w="sm" len="sm"/>
            <a:tailEnd type="none" w="sm" len="sm"/>
          </a:ln>
        </p:spPr>
      </p:pic>
      <p:sp>
        <p:nvSpPr>
          <p:cNvPr id="236" name="Google Shape;236;p11"/>
          <p:cNvSpPr txBox="1"/>
          <p:nvPr/>
        </p:nvSpPr>
        <p:spPr>
          <a:xfrm>
            <a:off x="1037659" y="4010259"/>
            <a:ext cx="1725119" cy="2085699"/>
          </a:xfrm>
          <a:prstGeom prst="rect">
            <a:avLst/>
          </a:prstGeom>
          <a:noFill/>
          <a:ln>
            <a:noFill/>
          </a:ln>
        </p:spPr>
        <p:txBody>
          <a:bodyPr spcFirstLastPara="1" wrap="square" lIns="91425" tIns="45700" rIns="91425" bIns="45700" anchor="ctr" anchorCtr="0">
            <a:spAutoFit/>
          </a:bodyPr>
          <a:lstStyle/>
          <a:p>
            <a:pPr marL="0" marR="0" lvl="0" indent="0" algn="just" rtl="0">
              <a:lnSpc>
                <a:spcPct val="115000"/>
              </a:lnSpc>
              <a:spcBef>
                <a:spcPts val="0"/>
              </a:spcBef>
              <a:spcAft>
                <a:spcPts val="0"/>
              </a:spcAft>
              <a:buNone/>
            </a:pPr>
            <a:r>
              <a:rPr lang="es-ES" sz="1800" b="1">
                <a:solidFill>
                  <a:schemeClr val="dk1"/>
                </a:solidFill>
                <a:latin typeface="Cambria"/>
                <a:ea typeface="Cambria"/>
                <a:cs typeface="Cambria"/>
                <a:sym typeface="Cambria"/>
              </a:rPr>
              <a:t>Paso 6:</a:t>
            </a:r>
            <a:r>
              <a:rPr lang="es-ES" sz="1800">
                <a:solidFill>
                  <a:schemeClr val="dk1"/>
                </a:solidFill>
                <a:latin typeface="Cambria"/>
                <a:ea typeface="Cambria"/>
                <a:cs typeface="Cambria"/>
                <a:sym typeface="Cambria"/>
              </a:rPr>
              <a:t> Debemos llenar los siguientes datos:</a:t>
            </a:r>
            <a:endParaRPr sz="1800">
              <a:solidFill>
                <a:schemeClr val="dk1"/>
              </a:solidFill>
              <a:latin typeface="Calibri"/>
              <a:ea typeface="Calibri"/>
              <a:cs typeface="Calibri"/>
              <a:sym typeface="Calibri"/>
            </a:endParaRPr>
          </a:p>
          <a:p>
            <a:pPr marL="342900" marR="0" lvl="0" indent="-342900" algn="just" rtl="0">
              <a:lnSpc>
                <a:spcPct val="115000"/>
              </a:lnSpc>
              <a:spcBef>
                <a:spcPts val="800"/>
              </a:spcBef>
              <a:spcAft>
                <a:spcPts val="0"/>
              </a:spcAft>
              <a:buClr>
                <a:schemeClr val="dk1"/>
              </a:buClr>
              <a:buSzPts val="1800"/>
              <a:buFont typeface="Calibri"/>
              <a:buAutoNum type="romanLcParenBoth"/>
            </a:pPr>
            <a:r>
              <a:rPr lang="es-ES" sz="1800">
                <a:solidFill>
                  <a:schemeClr val="dk1"/>
                </a:solidFill>
                <a:latin typeface="Cambria"/>
                <a:ea typeface="Cambria"/>
                <a:cs typeface="Cambria"/>
                <a:sym typeface="Cambria"/>
              </a:rPr>
              <a:t>Datos del documento:</a:t>
            </a:r>
            <a:endParaRPr sz="1800">
              <a:solidFill>
                <a:schemeClr val="dk1"/>
              </a:solidFill>
              <a:latin typeface="Calibri"/>
              <a:ea typeface="Calibri"/>
              <a:cs typeface="Calibri"/>
              <a:sym typeface="Calibri"/>
            </a:endParaRPr>
          </a:p>
        </p:txBody>
      </p:sp>
      <p:pic>
        <p:nvPicPr>
          <p:cNvPr id="237" name="Google Shape;237;p11"/>
          <p:cNvPicPr preferRelativeResize="0"/>
          <p:nvPr/>
        </p:nvPicPr>
        <p:blipFill rotWithShape="1">
          <a:blip r:embed="rId5">
            <a:alphaModFix/>
          </a:blip>
          <a:srcRect/>
          <a:stretch/>
        </p:blipFill>
        <p:spPr>
          <a:xfrm>
            <a:off x="3357729" y="4059980"/>
            <a:ext cx="6990822" cy="2035978"/>
          </a:xfrm>
          <a:prstGeom prst="rect">
            <a:avLst/>
          </a:prstGeom>
          <a:noFill/>
          <a:ln w="9525" cap="flat" cmpd="sng">
            <a:solidFill>
              <a:schemeClr val="dk1"/>
            </a:solidFill>
            <a:prstDash val="solid"/>
            <a:round/>
            <a:headEnd type="none" w="sm" len="sm"/>
            <a:tailEnd type="none" w="sm" len="sm"/>
          </a:ln>
        </p:spPr>
      </p:pic>
      <p:sp>
        <p:nvSpPr>
          <p:cNvPr id="10" name="CuadroTexto 9">
            <a:extLst>
              <a:ext uri="{FF2B5EF4-FFF2-40B4-BE49-F238E27FC236}">
                <a16:creationId xmlns:a16="http://schemas.microsoft.com/office/drawing/2014/main" id="{A10CE758-DA1F-435E-AB44-AB9BDF53AD8D}"/>
              </a:ext>
            </a:extLst>
          </p:cNvPr>
          <p:cNvSpPr txBox="1"/>
          <p:nvPr/>
        </p:nvSpPr>
        <p:spPr>
          <a:xfrm>
            <a:off x="2510386" y="659117"/>
            <a:ext cx="6017794" cy="307777"/>
          </a:xfrm>
          <a:prstGeom prst="rect">
            <a:avLst/>
          </a:prstGeom>
          <a:noFill/>
        </p:spPr>
        <p:txBody>
          <a:bodyPr wrap="square" rtlCol="0">
            <a:spAutoFit/>
          </a:bodyPr>
          <a:lstStyle/>
          <a:p>
            <a:r>
              <a:rPr lang="es-ES" sz="1400" dirty="0">
                <a:latin typeface="Cambria" panose="02040503050406030204" pitchFamily="18" charset="0"/>
                <a:ea typeface="Cambria" panose="02040503050406030204" pitchFamily="18" charset="0"/>
              </a:rPr>
              <a:t>Cuarto taller de escritos iniciales, presentación y seguimientos de casos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cxnSp>
        <p:nvCxnSpPr>
          <p:cNvPr id="242" name="Google Shape;242;p12"/>
          <p:cNvCxnSpPr/>
          <p:nvPr/>
        </p:nvCxnSpPr>
        <p:spPr>
          <a:xfrm>
            <a:off x="0" y="1453815"/>
            <a:ext cx="1501254" cy="0"/>
          </a:xfrm>
          <a:prstGeom prst="straightConnector1">
            <a:avLst/>
          </a:prstGeom>
          <a:noFill/>
          <a:ln w="9525" cap="flat" cmpd="sng">
            <a:solidFill>
              <a:srgbClr val="EAC484"/>
            </a:solidFill>
            <a:prstDash val="solid"/>
            <a:miter lim="800000"/>
            <a:headEnd type="none" w="sm" len="sm"/>
            <a:tailEnd type="none" w="sm" len="sm"/>
          </a:ln>
        </p:spPr>
      </p:cxnSp>
      <p:sp>
        <p:nvSpPr>
          <p:cNvPr id="243" name="Google Shape;243;p12"/>
          <p:cNvSpPr txBox="1"/>
          <p:nvPr/>
        </p:nvSpPr>
        <p:spPr>
          <a:xfrm>
            <a:off x="428315" y="659117"/>
            <a:ext cx="1157006" cy="3165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400" dirty="0">
                <a:solidFill>
                  <a:srgbClr val="161F2B"/>
                </a:solidFill>
                <a:latin typeface="Cambria" panose="02040503050406030204" pitchFamily="18" charset="0"/>
                <a:ea typeface="Cambria" panose="02040503050406030204" pitchFamily="18" charset="0"/>
                <a:cs typeface="Geo"/>
                <a:sym typeface="Geo"/>
              </a:rPr>
              <a:t>27 / 32</a:t>
            </a:r>
            <a:endParaRPr dirty="0">
              <a:latin typeface="Cambria" panose="02040503050406030204" pitchFamily="18" charset="0"/>
              <a:ea typeface="Cambria" panose="02040503050406030204" pitchFamily="18" charset="0"/>
            </a:endParaRPr>
          </a:p>
        </p:txBody>
      </p:sp>
      <p:pic>
        <p:nvPicPr>
          <p:cNvPr id="245" name="Google Shape;245;p12"/>
          <p:cNvPicPr preferRelativeResize="0"/>
          <p:nvPr/>
        </p:nvPicPr>
        <p:blipFill rotWithShape="1">
          <a:blip r:embed="rId3">
            <a:alphaModFix/>
          </a:blip>
          <a:srcRect/>
          <a:stretch/>
        </p:blipFill>
        <p:spPr>
          <a:xfrm>
            <a:off x="9104902" y="608997"/>
            <a:ext cx="1838601" cy="776954"/>
          </a:xfrm>
          <a:prstGeom prst="rect">
            <a:avLst/>
          </a:prstGeom>
          <a:noFill/>
          <a:ln>
            <a:noFill/>
          </a:ln>
        </p:spPr>
      </p:pic>
      <p:sp>
        <p:nvSpPr>
          <p:cNvPr id="246" name="Google Shape;246;p12"/>
          <p:cNvSpPr txBox="1"/>
          <p:nvPr/>
        </p:nvSpPr>
        <p:spPr>
          <a:xfrm>
            <a:off x="865063" y="1499235"/>
            <a:ext cx="2779641" cy="640368"/>
          </a:xfrm>
          <a:prstGeom prst="rect">
            <a:avLst/>
          </a:prstGeom>
          <a:noFill/>
          <a:ln>
            <a:noFill/>
          </a:ln>
        </p:spPr>
        <p:txBody>
          <a:bodyPr spcFirstLastPara="1" wrap="square" lIns="91425" tIns="45700" rIns="91425" bIns="45700" anchor="ctr" anchorCtr="0">
            <a:spAutoFit/>
          </a:bodyPr>
          <a:lstStyle/>
          <a:p>
            <a:pPr marL="0" marR="0" lvl="0" indent="0" algn="just" rtl="0">
              <a:lnSpc>
                <a:spcPct val="115000"/>
              </a:lnSpc>
              <a:spcBef>
                <a:spcPts val="0"/>
              </a:spcBef>
              <a:spcAft>
                <a:spcPts val="0"/>
              </a:spcAft>
              <a:buNone/>
            </a:pPr>
            <a:r>
              <a:rPr lang="es-ES" sz="1600">
                <a:solidFill>
                  <a:schemeClr val="dk1"/>
                </a:solidFill>
                <a:latin typeface="Calibri"/>
                <a:ea typeface="Calibri"/>
                <a:cs typeface="Calibri"/>
                <a:sym typeface="Calibri"/>
              </a:rPr>
              <a:t>(ii) </a:t>
            </a:r>
            <a:r>
              <a:rPr lang="es-ES" sz="1600">
                <a:solidFill>
                  <a:schemeClr val="dk1"/>
                </a:solidFill>
                <a:latin typeface="Cambria"/>
                <a:ea typeface="Cambria"/>
                <a:cs typeface="Cambria"/>
                <a:sym typeface="Cambria"/>
              </a:rPr>
              <a:t>Tipo de representante: Buscar a nuestro cliente.</a:t>
            </a:r>
            <a:endParaRPr sz="1600">
              <a:solidFill>
                <a:schemeClr val="dk1"/>
              </a:solidFill>
              <a:latin typeface="Calibri"/>
              <a:ea typeface="Calibri"/>
              <a:cs typeface="Calibri"/>
              <a:sym typeface="Calibri"/>
            </a:endParaRPr>
          </a:p>
        </p:txBody>
      </p:sp>
      <p:pic>
        <p:nvPicPr>
          <p:cNvPr id="247" name="Google Shape;247;p12"/>
          <p:cNvPicPr preferRelativeResize="0"/>
          <p:nvPr/>
        </p:nvPicPr>
        <p:blipFill rotWithShape="1">
          <a:blip r:embed="rId4">
            <a:alphaModFix/>
          </a:blip>
          <a:srcRect/>
          <a:stretch/>
        </p:blipFill>
        <p:spPr>
          <a:xfrm>
            <a:off x="4125408" y="1570899"/>
            <a:ext cx="6422988" cy="1489079"/>
          </a:xfrm>
          <a:prstGeom prst="rect">
            <a:avLst/>
          </a:prstGeom>
          <a:noFill/>
          <a:ln w="9525" cap="flat" cmpd="sng">
            <a:solidFill>
              <a:schemeClr val="dk1"/>
            </a:solidFill>
            <a:prstDash val="solid"/>
            <a:round/>
            <a:headEnd type="none" w="sm" len="sm"/>
            <a:tailEnd type="none" w="sm" len="sm"/>
          </a:ln>
        </p:spPr>
      </p:pic>
      <p:sp>
        <p:nvSpPr>
          <p:cNvPr id="248" name="Google Shape;248;p12"/>
          <p:cNvSpPr txBox="1"/>
          <p:nvPr/>
        </p:nvSpPr>
        <p:spPr>
          <a:xfrm>
            <a:off x="865518" y="3141257"/>
            <a:ext cx="2841846" cy="2056140"/>
          </a:xfrm>
          <a:prstGeom prst="rect">
            <a:avLst/>
          </a:prstGeom>
          <a:noFill/>
          <a:ln>
            <a:noFill/>
          </a:ln>
        </p:spPr>
        <p:txBody>
          <a:bodyPr spcFirstLastPara="1" wrap="square" lIns="91425" tIns="45700" rIns="91425" bIns="45700" anchor="ctr" anchorCtr="0">
            <a:spAutoFit/>
          </a:bodyPr>
          <a:lstStyle/>
          <a:p>
            <a:pPr marL="0" marR="0" lvl="0" indent="0" algn="just" rtl="0">
              <a:lnSpc>
                <a:spcPct val="115000"/>
              </a:lnSpc>
              <a:spcBef>
                <a:spcPts val="0"/>
              </a:spcBef>
              <a:spcAft>
                <a:spcPts val="0"/>
              </a:spcAft>
              <a:buNone/>
            </a:pPr>
            <a:r>
              <a:rPr lang="es-ES" sz="1600">
                <a:solidFill>
                  <a:schemeClr val="dk1"/>
                </a:solidFill>
                <a:latin typeface="Calibri"/>
                <a:ea typeface="Calibri"/>
                <a:cs typeface="Calibri"/>
                <a:sym typeface="Calibri"/>
              </a:rPr>
              <a:t>(iii) </a:t>
            </a:r>
            <a:r>
              <a:rPr lang="es-ES" sz="1600">
                <a:solidFill>
                  <a:schemeClr val="dk1"/>
                </a:solidFill>
                <a:latin typeface="Cambria"/>
                <a:ea typeface="Cambria"/>
                <a:cs typeface="Cambria"/>
                <a:sym typeface="Cambria"/>
              </a:rPr>
              <a:t>Adjuntar los documentos a presentar (siempre en formato PDF). Normalmente en los escritos de apersonamiento, adjuntamos la copia del DNI del cliente como anexo.</a:t>
            </a:r>
            <a:endParaRPr sz="1600">
              <a:solidFill>
                <a:schemeClr val="dk1"/>
              </a:solidFill>
              <a:latin typeface="Calibri"/>
              <a:ea typeface="Calibri"/>
              <a:cs typeface="Calibri"/>
              <a:sym typeface="Calibri"/>
            </a:endParaRPr>
          </a:p>
        </p:txBody>
      </p:sp>
      <p:pic>
        <p:nvPicPr>
          <p:cNvPr id="249" name="Google Shape;249;p12"/>
          <p:cNvPicPr preferRelativeResize="0"/>
          <p:nvPr/>
        </p:nvPicPr>
        <p:blipFill rotWithShape="1">
          <a:blip r:embed="rId5">
            <a:alphaModFix/>
          </a:blip>
          <a:srcRect/>
          <a:stretch/>
        </p:blipFill>
        <p:spPr>
          <a:xfrm>
            <a:off x="4125408" y="3227458"/>
            <a:ext cx="6422988" cy="3447163"/>
          </a:xfrm>
          <a:prstGeom prst="rect">
            <a:avLst/>
          </a:prstGeom>
          <a:noFill/>
          <a:ln w="9525" cap="flat" cmpd="sng">
            <a:solidFill>
              <a:schemeClr val="dk1"/>
            </a:solidFill>
            <a:prstDash val="solid"/>
            <a:round/>
            <a:headEnd type="none" w="sm" len="sm"/>
            <a:tailEnd type="none" w="sm" len="sm"/>
          </a:ln>
        </p:spPr>
      </p:pic>
      <p:sp>
        <p:nvSpPr>
          <p:cNvPr id="10" name="CuadroTexto 9">
            <a:extLst>
              <a:ext uri="{FF2B5EF4-FFF2-40B4-BE49-F238E27FC236}">
                <a16:creationId xmlns:a16="http://schemas.microsoft.com/office/drawing/2014/main" id="{9BE87489-05F3-470E-8425-F12ADC94B50D}"/>
              </a:ext>
            </a:extLst>
          </p:cNvPr>
          <p:cNvSpPr txBox="1"/>
          <p:nvPr/>
        </p:nvSpPr>
        <p:spPr>
          <a:xfrm>
            <a:off x="2510385" y="659117"/>
            <a:ext cx="5974251" cy="307777"/>
          </a:xfrm>
          <a:prstGeom prst="rect">
            <a:avLst/>
          </a:prstGeom>
          <a:noFill/>
        </p:spPr>
        <p:txBody>
          <a:bodyPr wrap="square" rtlCol="0">
            <a:spAutoFit/>
          </a:bodyPr>
          <a:lstStyle/>
          <a:p>
            <a:r>
              <a:rPr lang="es-ES" sz="1400" dirty="0">
                <a:latin typeface="Cambria" panose="02040503050406030204" pitchFamily="18" charset="0"/>
                <a:ea typeface="Cambria" panose="02040503050406030204" pitchFamily="18" charset="0"/>
              </a:rPr>
              <a:t>Cuarto taller de escritos iniciales, presentación y seguimientos de casos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cxnSp>
        <p:nvCxnSpPr>
          <p:cNvPr id="254" name="Google Shape;254;p13"/>
          <p:cNvCxnSpPr/>
          <p:nvPr/>
        </p:nvCxnSpPr>
        <p:spPr>
          <a:xfrm>
            <a:off x="0" y="1453815"/>
            <a:ext cx="1501254" cy="0"/>
          </a:xfrm>
          <a:prstGeom prst="straightConnector1">
            <a:avLst/>
          </a:prstGeom>
          <a:noFill/>
          <a:ln w="9525" cap="flat" cmpd="sng">
            <a:solidFill>
              <a:srgbClr val="EAC484"/>
            </a:solidFill>
            <a:prstDash val="solid"/>
            <a:miter lim="800000"/>
            <a:headEnd type="none" w="sm" len="sm"/>
            <a:tailEnd type="none" w="sm" len="sm"/>
          </a:ln>
        </p:spPr>
      </p:cxnSp>
      <p:sp>
        <p:nvSpPr>
          <p:cNvPr id="255" name="Google Shape;255;p13"/>
          <p:cNvSpPr txBox="1"/>
          <p:nvPr/>
        </p:nvSpPr>
        <p:spPr>
          <a:xfrm>
            <a:off x="428315" y="659117"/>
            <a:ext cx="1157006" cy="3165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400" dirty="0">
                <a:solidFill>
                  <a:srgbClr val="161F2B"/>
                </a:solidFill>
                <a:latin typeface="Cambria" panose="02040503050406030204" pitchFamily="18" charset="0"/>
                <a:ea typeface="Cambria" panose="02040503050406030204" pitchFamily="18" charset="0"/>
                <a:cs typeface="Geo"/>
                <a:sym typeface="Geo"/>
              </a:rPr>
              <a:t>28/ 32</a:t>
            </a:r>
            <a:endParaRPr dirty="0">
              <a:latin typeface="Cambria" panose="02040503050406030204" pitchFamily="18" charset="0"/>
              <a:ea typeface="Cambria" panose="02040503050406030204" pitchFamily="18" charset="0"/>
            </a:endParaRPr>
          </a:p>
        </p:txBody>
      </p:sp>
      <p:pic>
        <p:nvPicPr>
          <p:cNvPr id="257" name="Google Shape;257;p13"/>
          <p:cNvPicPr preferRelativeResize="0"/>
          <p:nvPr/>
        </p:nvPicPr>
        <p:blipFill rotWithShape="1">
          <a:blip r:embed="rId3">
            <a:alphaModFix/>
          </a:blip>
          <a:srcRect/>
          <a:stretch/>
        </p:blipFill>
        <p:spPr>
          <a:xfrm>
            <a:off x="9104902" y="608997"/>
            <a:ext cx="1838601" cy="776954"/>
          </a:xfrm>
          <a:prstGeom prst="rect">
            <a:avLst/>
          </a:prstGeom>
          <a:noFill/>
          <a:ln>
            <a:noFill/>
          </a:ln>
        </p:spPr>
      </p:pic>
      <p:sp>
        <p:nvSpPr>
          <p:cNvPr id="258" name="Google Shape;258;p13"/>
          <p:cNvSpPr txBox="1"/>
          <p:nvPr/>
        </p:nvSpPr>
        <p:spPr>
          <a:xfrm>
            <a:off x="750627" y="1453815"/>
            <a:ext cx="9933566" cy="1027461"/>
          </a:xfrm>
          <a:prstGeom prst="rect">
            <a:avLst/>
          </a:prstGeom>
          <a:noFill/>
          <a:ln>
            <a:noFill/>
          </a:ln>
        </p:spPr>
        <p:txBody>
          <a:bodyPr spcFirstLastPara="1" wrap="square" lIns="91425" tIns="45700" rIns="91425" bIns="45700" anchor="ctr" anchorCtr="0">
            <a:spAutoFit/>
          </a:bodyPr>
          <a:lstStyle/>
          <a:p>
            <a:pPr marL="0" marR="0" lvl="0" indent="0" algn="just" rtl="0">
              <a:lnSpc>
                <a:spcPct val="115000"/>
              </a:lnSpc>
              <a:spcBef>
                <a:spcPts val="0"/>
              </a:spcBef>
              <a:spcAft>
                <a:spcPts val="0"/>
              </a:spcAft>
              <a:buNone/>
            </a:pPr>
            <a:r>
              <a:rPr lang="es-ES" sz="1800">
                <a:solidFill>
                  <a:schemeClr val="dk1"/>
                </a:solidFill>
                <a:latin typeface="Cambria"/>
                <a:ea typeface="Cambria"/>
                <a:cs typeface="Cambria"/>
                <a:sym typeface="Cambria"/>
              </a:rPr>
              <a:t>(iv) Precisar el detalle del anexo. Para ello debemos (a) dar clic en la opción “</a:t>
            </a:r>
            <a:r>
              <a:rPr lang="es-ES" sz="1800" i="1">
                <a:solidFill>
                  <a:schemeClr val="dk1"/>
                </a:solidFill>
                <a:latin typeface="Cambria"/>
                <a:ea typeface="Cambria"/>
                <a:cs typeface="Cambria"/>
                <a:sym typeface="Cambria"/>
              </a:rPr>
              <a:t>Agregar</a:t>
            </a:r>
            <a:r>
              <a:rPr lang="es-ES" sz="1800">
                <a:solidFill>
                  <a:schemeClr val="dk1"/>
                </a:solidFill>
                <a:latin typeface="Cambria"/>
                <a:ea typeface="Cambria"/>
                <a:cs typeface="Cambria"/>
                <a:sym typeface="Cambria"/>
              </a:rPr>
              <a:t>”, (b) llenar la información que nos solicitan, (c) dar clic nuevamente en la opción “</a:t>
            </a:r>
            <a:r>
              <a:rPr lang="es-ES" sz="1800" i="1">
                <a:solidFill>
                  <a:schemeClr val="dk1"/>
                </a:solidFill>
                <a:latin typeface="Cambria"/>
                <a:ea typeface="Cambria"/>
                <a:cs typeface="Cambria"/>
                <a:sym typeface="Cambria"/>
              </a:rPr>
              <a:t>Agregar</a:t>
            </a:r>
            <a:r>
              <a:rPr lang="es-ES" sz="1800">
                <a:solidFill>
                  <a:schemeClr val="dk1"/>
                </a:solidFill>
                <a:latin typeface="Cambria"/>
                <a:ea typeface="Cambria"/>
                <a:cs typeface="Cambria"/>
                <a:sym typeface="Cambria"/>
              </a:rPr>
              <a:t>” y luego, (d) clic en “</a:t>
            </a:r>
            <a:r>
              <a:rPr lang="es-ES" sz="1800" i="1">
                <a:solidFill>
                  <a:schemeClr val="dk1"/>
                </a:solidFill>
                <a:latin typeface="Cambria"/>
                <a:ea typeface="Cambria"/>
                <a:cs typeface="Cambria"/>
                <a:sym typeface="Cambria"/>
              </a:rPr>
              <a:t>Aceptar</a:t>
            </a:r>
            <a:r>
              <a:rPr lang="es-ES" sz="1800">
                <a:solidFill>
                  <a:schemeClr val="dk1"/>
                </a:solidFill>
                <a:latin typeface="Cambria"/>
                <a:ea typeface="Cambria"/>
                <a:cs typeface="Cambria"/>
                <a:sym typeface="Cambria"/>
              </a:rPr>
              <a:t>”:</a:t>
            </a:r>
            <a:endParaRPr sz="1800">
              <a:solidFill>
                <a:schemeClr val="dk1"/>
              </a:solidFill>
              <a:latin typeface="Calibri"/>
              <a:ea typeface="Calibri"/>
              <a:cs typeface="Calibri"/>
              <a:sym typeface="Calibri"/>
            </a:endParaRPr>
          </a:p>
        </p:txBody>
      </p:sp>
      <p:pic>
        <p:nvPicPr>
          <p:cNvPr id="259" name="Google Shape;259;p13"/>
          <p:cNvPicPr preferRelativeResize="0"/>
          <p:nvPr/>
        </p:nvPicPr>
        <p:blipFill rotWithShape="1">
          <a:blip r:embed="rId4">
            <a:alphaModFix/>
          </a:blip>
          <a:srcRect/>
          <a:stretch/>
        </p:blipFill>
        <p:spPr>
          <a:xfrm>
            <a:off x="2555327" y="2422321"/>
            <a:ext cx="6324165" cy="4026218"/>
          </a:xfrm>
          <a:prstGeom prst="rect">
            <a:avLst/>
          </a:prstGeom>
          <a:noFill/>
          <a:ln w="9525" cap="flat" cmpd="sng">
            <a:solidFill>
              <a:schemeClr val="dk1"/>
            </a:solidFill>
            <a:prstDash val="solid"/>
            <a:round/>
            <a:headEnd type="none" w="sm" len="sm"/>
            <a:tailEnd type="none" w="sm" len="sm"/>
          </a:ln>
        </p:spPr>
      </p:pic>
      <p:sp>
        <p:nvSpPr>
          <p:cNvPr id="8" name="CuadroTexto 7">
            <a:extLst>
              <a:ext uri="{FF2B5EF4-FFF2-40B4-BE49-F238E27FC236}">
                <a16:creationId xmlns:a16="http://schemas.microsoft.com/office/drawing/2014/main" id="{74352B55-DC94-48FC-9FA8-61F450F23BEE}"/>
              </a:ext>
            </a:extLst>
          </p:cNvPr>
          <p:cNvSpPr txBox="1"/>
          <p:nvPr/>
        </p:nvSpPr>
        <p:spPr>
          <a:xfrm>
            <a:off x="2510385" y="659117"/>
            <a:ext cx="5893385" cy="307777"/>
          </a:xfrm>
          <a:prstGeom prst="rect">
            <a:avLst/>
          </a:prstGeom>
          <a:noFill/>
        </p:spPr>
        <p:txBody>
          <a:bodyPr wrap="square" rtlCol="0">
            <a:spAutoFit/>
          </a:bodyPr>
          <a:lstStyle/>
          <a:p>
            <a:r>
              <a:rPr lang="es-ES" sz="1400" dirty="0">
                <a:latin typeface="Cambria" panose="02040503050406030204" pitchFamily="18" charset="0"/>
                <a:ea typeface="Cambria" panose="02040503050406030204" pitchFamily="18" charset="0"/>
              </a:rPr>
              <a:t>Cuarto taller de escritos iniciales, presentación y seguimientos de casos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cxnSp>
        <p:nvCxnSpPr>
          <p:cNvPr id="264" name="Google Shape;264;p14"/>
          <p:cNvCxnSpPr/>
          <p:nvPr/>
        </p:nvCxnSpPr>
        <p:spPr>
          <a:xfrm>
            <a:off x="0" y="1453815"/>
            <a:ext cx="1501254" cy="0"/>
          </a:xfrm>
          <a:prstGeom prst="straightConnector1">
            <a:avLst/>
          </a:prstGeom>
          <a:noFill/>
          <a:ln w="9525" cap="flat" cmpd="sng">
            <a:solidFill>
              <a:srgbClr val="EAC484"/>
            </a:solidFill>
            <a:prstDash val="solid"/>
            <a:miter lim="800000"/>
            <a:headEnd type="none" w="sm" len="sm"/>
            <a:tailEnd type="none" w="sm" len="sm"/>
          </a:ln>
        </p:spPr>
      </p:cxnSp>
      <p:sp>
        <p:nvSpPr>
          <p:cNvPr id="265" name="Google Shape;265;p14"/>
          <p:cNvSpPr txBox="1"/>
          <p:nvPr/>
        </p:nvSpPr>
        <p:spPr>
          <a:xfrm>
            <a:off x="428315" y="659117"/>
            <a:ext cx="1157006" cy="3165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ES" sz="1400" dirty="0">
                <a:solidFill>
                  <a:srgbClr val="161F2B"/>
                </a:solidFill>
                <a:latin typeface="Cambria" panose="02040503050406030204" pitchFamily="18" charset="0"/>
                <a:ea typeface="Cambria" panose="02040503050406030204" pitchFamily="18" charset="0"/>
                <a:cs typeface="Geo"/>
                <a:sym typeface="Geo"/>
              </a:rPr>
              <a:t>29 / 32</a:t>
            </a:r>
            <a:endParaRPr dirty="0">
              <a:latin typeface="Cambria" panose="02040503050406030204" pitchFamily="18" charset="0"/>
              <a:ea typeface="Cambria" panose="02040503050406030204" pitchFamily="18" charset="0"/>
            </a:endParaRPr>
          </a:p>
        </p:txBody>
      </p:sp>
      <p:pic>
        <p:nvPicPr>
          <p:cNvPr id="267" name="Google Shape;267;p14"/>
          <p:cNvPicPr preferRelativeResize="0"/>
          <p:nvPr/>
        </p:nvPicPr>
        <p:blipFill rotWithShape="1">
          <a:blip r:embed="rId3">
            <a:alphaModFix/>
          </a:blip>
          <a:srcRect/>
          <a:stretch/>
        </p:blipFill>
        <p:spPr>
          <a:xfrm>
            <a:off x="9104902" y="608997"/>
            <a:ext cx="1838601" cy="776954"/>
          </a:xfrm>
          <a:prstGeom prst="rect">
            <a:avLst/>
          </a:prstGeom>
          <a:noFill/>
          <a:ln>
            <a:noFill/>
          </a:ln>
        </p:spPr>
      </p:pic>
      <p:sp>
        <p:nvSpPr>
          <p:cNvPr id="268" name="Google Shape;268;p14"/>
          <p:cNvSpPr txBox="1"/>
          <p:nvPr/>
        </p:nvSpPr>
        <p:spPr>
          <a:xfrm>
            <a:off x="750627" y="1613089"/>
            <a:ext cx="9933566" cy="708912"/>
          </a:xfrm>
          <a:prstGeom prst="rect">
            <a:avLst/>
          </a:prstGeom>
          <a:noFill/>
          <a:ln>
            <a:noFill/>
          </a:ln>
        </p:spPr>
        <p:txBody>
          <a:bodyPr spcFirstLastPara="1" wrap="square" lIns="91425" tIns="45700" rIns="91425" bIns="45700" anchor="ctr" anchorCtr="0">
            <a:spAutoFit/>
          </a:bodyPr>
          <a:lstStyle/>
          <a:p>
            <a:pPr marL="0" marR="0" lvl="0" indent="0" algn="just" rtl="0">
              <a:lnSpc>
                <a:spcPct val="115000"/>
              </a:lnSpc>
              <a:spcBef>
                <a:spcPts val="0"/>
              </a:spcBef>
              <a:spcAft>
                <a:spcPts val="0"/>
              </a:spcAft>
              <a:buNone/>
            </a:pPr>
            <a:r>
              <a:rPr lang="es-ES" sz="1800" b="1" dirty="0">
                <a:solidFill>
                  <a:schemeClr val="dk1"/>
                </a:solidFill>
                <a:latin typeface="Cambria"/>
                <a:ea typeface="Cambria"/>
                <a:cs typeface="Cambria"/>
                <a:sym typeface="Cambria"/>
              </a:rPr>
              <a:t>Paso 7: </a:t>
            </a:r>
            <a:r>
              <a:rPr lang="es-ES" sz="1800" dirty="0">
                <a:solidFill>
                  <a:schemeClr val="dk1"/>
                </a:solidFill>
                <a:latin typeface="Cambria"/>
                <a:ea typeface="Cambria"/>
                <a:cs typeface="Cambria"/>
                <a:sym typeface="Cambria"/>
              </a:rPr>
              <a:t>Finalmente, hacer clic en “</a:t>
            </a:r>
            <a:r>
              <a:rPr lang="es-ES" sz="1800" i="1" dirty="0">
                <a:solidFill>
                  <a:schemeClr val="dk1"/>
                </a:solidFill>
                <a:latin typeface="Cambria"/>
                <a:ea typeface="Cambria"/>
                <a:cs typeface="Cambria"/>
                <a:sym typeface="Cambria"/>
              </a:rPr>
              <a:t>Presentar documento</a:t>
            </a:r>
            <a:r>
              <a:rPr lang="es-ES" sz="1800" dirty="0">
                <a:solidFill>
                  <a:schemeClr val="dk1"/>
                </a:solidFill>
                <a:latin typeface="Cambria"/>
                <a:ea typeface="Cambria"/>
                <a:cs typeface="Cambria"/>
                <a:sym typeface="Cambria"/>
              </a:rPr>
              <a:t>”. Importante: Tanto el documento principal como los anexos, no deben superar la totalidad de 30 MB.</a:t>
            </a:r>
            <a:endParaRPr sz="1800" dirty="0">
              <a:solidFill>
                <a:schemeClr val="dk1"/>
              </a:solidFill>
              <a:latin typeface="Calibri"/>
              <a:ea typeface="Calibri"/>
              <a:cs typeface="Calibri"/>
              <a:sym typeface="Calibri"/>
            </a:endParaRPr>
          </a:p>
        </p:txBody>
      </p:sp>
      <p:pic>
        <p:nvPicPr>
          <p:cNvPr id="269" name="Google Shape;269;p14"/>
          <p:cNvPicPr preferRelativeResize="0"/>
          <p:nvPr/>
        </p:nvPicPr>
        <p:blipFill rotWithShape="1">
          <a:blip r:embed="rId4">
            <a:alphaModFix/>
          </a:blip>
          <a:srcRect/>
          <a:stretch/>
        </p:blipFill>
        <p:spPr>
          <a:xfrm>
            <a:off x="3772460" y="2420429"/>
            <a:ext cx="4538006" cy="1399572"/>
          </a:xfrm>
          <a:prstGeom prst="rect">
            <a:avLst/>
          </a:prstGeom>
          <a:noFill/>
          <a:ln>
            <a:noFill/>
          </a:ln>
        </p:spPr>
      </p:pic>
      <p:pic>
        <p:nvPicPr>
          <p:cNvPr id="270" name="Google Shape;270;p14"/>
          <p:cNvPicPr preferRelativeResize="0"/>
          <p:nvPr/>
        </p:nvPicPr>
        <p:blipFill rotWithShape="1">
          <a:blip r:embed="rId5">
            <a:alphaModFix/>
          </a:blip>
          <a:srcRect/>
          <a:stretch/>
        </p:blipFill>
        <p:spPr>
          <a:xfrm>
            <a:off x="2137560" y="3995284"/>
            <a:ext cx="3269799" cy="1180885"/>
          </a:xfrm>
          <a:prstGeom prst="rect">
            <a:avLst/>
          </a:prstGeom>
          <a:noFill/>
          <a:ln>
            <a:noFill/>
          </a:ln>
        </p:spPr>
      </p:pic>
      <p:pic>
        <p:nvPicPr>
          <p:cNvPr id="271" name="Google Shape;271;p14"/>
          <p:cNvPicPr preferRelativeResize="0"/>
          <p:nvPr/>
        </p:nvPicPr>
        <p:blipFill rotWithShape="1">
          <a:blip r:embed="rId6">
            <a:alphaModFix/>
          </a:blip>
          <a:srcRect/>
          <a:stretch/>
        </p:blipFill>
        <p:spPr>
          <a:xfrm>
            <a:off x="6733003" y="3995284"/>
            <a:ext cx="3944970" cy="1634185"/>
          </a:xfrm>
          <a:prstGeom prst="rect">
            <a:avLst/>
          </a:prstGeom>
          <a:noFill/>
          <a:ln>
            <a:noFill/>
          </a:ln>
        </p:spPr>
      </p:pic>
      <p:sp>
        <p:nvSpPr>
          <p:cNvPr id="272" name="Google Shape;272;p14"/>
          <p:cNvSpPr txBox="1"/>
          <p:nvPr/>
        </p:nvSpPr>
        <p:spPr>
          <a:xfrm>
            <a:off x="750627" y="5804752"/>
            <a:ext cx="10149238" cy="72939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s-ES" sz="1800" b="1" dirty="0">
                <a:solidFill>
                  <a:schemeClr val="dk1"/>
                </a:solidFill>
                <a:latin typeface="Cambria"/>
                <a:ea typeface="Cambria"/>
                <a:cs typeface="Cambria"/>
                <a:sym typeface="Cambria"/>
              </a:rPr>
              <a:t>Paso 8: </a:t>
            </a:r>
            <a:r>
              <a:rPr lang="es-ES" sz="1800" dirty="0">
                <a:solidFill>
                  <a:schemeClr val="dk1"/>
                </a:solidFill>
                <a:latin typeface="Cambria"/>
                <a:ea typeface="Cambria"/>
                <a:cs typeface="Cambria"/>
                <a:sym typeface="Cambria"/>
              </a:rPr>
              <a:t>(i) Descargar, (ii) Unir cargo con escrito y anexos, (iii) Subir documento unido al Drive, (iv) Actualizar Trello, (v)  Comunicar al cliente.</a:t>
            </a:r>
            <a:endParaRPr sz="1800" dirty="0">
              <a:solidFill>
                <a:schemeClr val="dk1"/>
              </a:solidFill>
              <a:latin typeface="Calibri"/>
              <a:ea typeface="Calibri"/>
              <a:cs typeface="Calibri"/>
              <a:sym typeface="Calibri"/>
            </a:endParaRPr>
          </a:p>
        </p:txBody>
      </p:sp>
      <p:sp>
        <p:nvSpPr>
          <p:cNvPr id="11" name="CuadroTexto 10">
            <a:extLst>
              <a:ext uri="{FF2B5EF4-FFF2-40B4-BE49-F238E27FC236}">
                <a16:creationId xmlns:a16="http://schemas.microsoft.com/office/drawing/2014/main" id="{46B14F19-3675-4915-A119-F162EAFD3A3B}"/>
              </a:ext>
            </a:extLst>
          </p:cNvPr>
          <p:cNvSpPr txBox="1"/>
          <p:nvPr/>
        </p:nvSpPr>
        <p:spPr>
          <a:xfrm>
            <a:off x="2510386" y="659117"/>
            <a:ext cx="5899606" cy="307777"/>
          </a:xfrm>
          <a:prstGeom prst="rect">
            <a:avLst/>
          </a:prstGeom>
          <a:noFill/>
        </p:spPr>
        <p:txBody>
          <a:bodyPr wrap="square" rtlCol="0">
            <a:spAutoFit/>
          </a:bodyPr>
          <a:lstStyle/>
          <a:p>
            <a:r>
              <a:rPr lang="es-ES" sz="1400" dirty="0">
                <a:latin typeface="Cambria" panose="02040503050406030204" pitchFamily="18" charset="0"/>
                <a:ea typeface="Cambria" panose="02040503050406030204" pitchFamily="18" charset="0"/>
              </a:rPr>
              <a:t>Cuarto taller de escritos iniciales, presentación y seguimientos de casos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id="{595FB8E3-243E-4DC6-AF60-8A0DFDA9762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561EB37-FEC4-4AAE-8A07-ADD7DEE2ECF9}"/>
              </a:ext>
            </a:extLst>
          </p:cNvPr>
          <p:cNvSpPr txBox="1"/>
          <p:nvPr/>
        </p:nvSpPr>
        <p:spPr>
          <a:xfrm>
            <a:off x="428315" y="659117"/>
            <a:ext cx="1157006" cy="316582"/>
          </a:xfrm>
          <a:prstGeom prst="rect">
            <a:avLst/>
          </a:prstGeom>
          <a:noFill/>
        </p:spPr>
        <p:txBody>
          <a:bodyPr wrap="square" rtlCol="0">
            <a:spAutoFit/>
          </a:bodyPr>
          <a:lstStyle/>
          <a:p>
            <a:pPr algn="r"/>
            <a:r>
              <a:rPr lang="es-PE" sz="1400" dirty="0">
                <a:solidFill>
                  <a:srgbClr val="161F2B"/>
                </a:solidFill>
                <a:latin typeface="Cambria" panose="02040503050406030204" pitchFamily="18" charset="0"/>
                <a:ea typeface="Cambria" panose="02040503050406030204" pitchFamily="18" charset="0"/>
              </a:rPr>
              <a:t>03/ 32</a:t>
            </a:r>
          </a:p>
        </p:txBody>
      </p:sp>
      <p:sp>
        <p:nvSpPr>
          <p:cNvPr id="6" name="CuadroTexto 5">
            <a:extLst>
              <a:ext uri="{FF2B5EF4-FFF2-40B4-BE49-F238E27FC236}">
                <a16:creationId xmlns:a16="http://schemas.microsoft.com/office/drawing/2014/main" id="{05EC57DA-1F2B-4940-BDAE-A602B0AA44AA}"/>
              </a:ext>
            </a:extLst>
          </p:cNvPr>
          <p:cNvSpPr txBox="1"/>
          <p:nvPr/>
        </p:nvSpPr>
        <p:spPr>
          <a:xfrm>
            <a:off x="2590636" y="625689"/>
            <a:ext cx="5844237" cy="307777"/>
          </a:xfrm>
          <a:prstGeom prst="rect">
            <a:avLst/>
          </a:prstGeom>
          <a:noFill/>
        </p:spPr>
        <p:txBody>
          <a:bodyPr wrap="square" rtlCol="0">
            <a:spAutoFit/>
          </a:bodyPr>
          <a:lstStyle/>
          <a:p>
            <a:r>
              <a:rPr lang="es-ES" sz="1400" dirty="0">
                <a:solidFill>
                  <a:srgbClr val="161F2B"/>
                </a:solidFill>
                <a:latin typeface="Cambria" panose="02040503050406030204" pitchFamily="18" charset="0"/>
                <a:ea typeface="Cambria" panose="02040503050406030204" pitchFamily="18" charset="0"/>
              </a:rPr>
              <a:t>Cuarto taller de escritos iniciales, presentación y seguimientos de casos</a:t>
            </a:r>
          </a:p>
        </p:txBody>
      </p:sp>
      <p:sp>
        <p:nvSpPr>
          <p:cNvPr id="7" name="CuadroTexto 6">
            <a:extLst>
              <a:ext uri="{FF2B5EF4-FFF2-40B4-BE49-F238E27FC236}">
                <a16:creationId xmlns:a16="http://schemas.microsoft.com/office/drawing/2014/main" id="{067CC273-F255-4675-8331-5D515000572D}"/>
              </a:ext>
            </a:extLst>
          </p:cNvPr>
          <p:cNvSpPr txBox="1"/>
          <p:nvPr/>
        </p:nvSpPr>
        <p:spPr>
          <a:xfrm>
            <a:off x="901959" y="1627444"/>
            <a:ext cx="6443003" cy="1323439"/>
          </a:xfrm>
          <a:prstGeom prst="rect">
            <a:avLst/>
          </a:prstGeom>
          <a:noFill/>
        </p:spPr>
        <p:txBody>
          <a:bodyPr wrap="square" rtlCol="0">
            <a:spAutoFit/>
          </a:bodyPr>
          <a:lstStyle/>
          <a:p>
            <a:r>
              <a:rPr lang="es-PE" sz="4000" b="1" u="sng" dirty="0">
                <a:solidFill>
                  <a:srgbClr val="161F2B"/>
                </a:solidFill>
                <a:latin typeface="Cambria" panose="02040503050406030204" pitchFamily="18" charset="0"/>
                <a:ea typeface="Cambria" panose="02040503050406030204" pitchFamily="18" charset="0"/>
              </a:rPr>
              <a:t>Etapas del Proceso Penal Común</a:t>
            </a:r>
          </a:p>
        </p:txBody>
      </p:sp>
      <p:pic>
        <p:nvPicPr>
          <p:cNvPr id="2" name="Imagen 1">
            <a:extLst>
              <a:ext uri="{FF2B5EF4-FFF2-40B4-BE49-F238E27FC236}">
                <a16:creationId xmlns:a16="http://schemas.microsoft.com/office/drawing/2014/main" id="{04BB3169-93F3-607B-5F26-EBD07CCC5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4902" y="608997"/>
            <a:ext cx="1838601" cy="776954"/>
          </a:xfrm>
          <a:prstGeom prst="rect">
            <a:avLst/>
          </a:prstGeom>
        </p:spPr>
      </p:pic>
      <p:sp>
        <p:nvSpPr>
          <p:cNvPr id="8" name="Flecha: pentágono 7">
            <a:extLst>
              <a:ext uri="{FF2B5EF4-FFF2-40B4-BE49-F238E27FC236}">
                <a16:creationId xmlns:a16="http://schemas.microsoft.com/office/drawing/2014/main" id="{E32F46A5-75CA-4CD0-AB3D-968BF2836F40}"/>
              </a:ext>
            </a:extLst>
          </p:cNvPr>
          <p:cNvSpPr/>
          <p:nvPr/>
        </p:nvSpPr>
        <p:spPr>
          <a:xfrm>
            <a:off x="901959" y="3429000"/>
            <a:ext cx="3128865" cy="2474166"/>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800" dirty="0">
                <a:solidFill>
                  <a:schemeClr val="tx1"/>
                </a:solidFill>
                <a:latin typeface="Cambria" panose="02040503050406030204" pitchFamily="18" charset="0"/>
                <a:ea typeface="Cambria" panose="02040503050406030204" pitchFamily="18" charset="0"/>
              </a:rPr>
              <a:t>Investigación Preparatoria</a:t>
            </a:r>
          </a:p>
          <a:p>
            <a:pPr marL="457200" indent="-457200" algn="ctr">
              <a:buFont typeface="Arial" panose="020B0604020202020204" pitchFamily="34" charset="0"/>
              <a:buChar char="•"/>
            </a:pPr>
            <a:r>
              <a:rPr lang="es-PE" dirty="0">
                <a:solidFill>
                  <a:schemeClr val="tx1"/>
                </a:solidFill>
                <a:latin typeface="Cambria" panose="02040503050406030204" pitchFamily="18" charset="0"/>
                <a:ea typeface="Cambria" panose="02040503050406030204" pitchFamily="18" charset="0"/>
              </a:rPr>
              <a:t>DP</a:t>
            </a:r>
          </a:p>
          <a:p>
            <a:pPr marL="457200" indent="-457200" algn="ctr">
              <a:buFont typeface="Arial" panose="020B0604020202020204" pitchFamily="34" charset="0"/>
              <a:buChar char="•"/>
            </a:pPr>
            <a:r>
              <a:rPr lang="es-PE" dirty="0">
                <a:solidFill>
                  <a:schemeClr val="tx1"/>
                </a:solidFill>
                <a:latin typeface="Cambria" panose="02040503050406030204" pitchFamily="18" charset="0"/>
                <a:ea typeface="Cambria" panose="02040503050406030204" pitchFamily="18" charset="0"/>
              </a:rPr>
              <a:t>FIP</a:t>
            </a:r>
          </a:p>
        </p:txBody>
      </p:sp>
      <p:sp>
        <p:nvSpPr>
          <p:cNvPr id="47" name="Flecha: pentágono 46">
            <a:extLst>
              <a:ext uri="{FF2B5EF4-FFF2-40B4-BE49-F238E27FC236}">
                <a16:creationId xmlns:a16="http://schemas.microsoft.com/office/drawing/2014/main" id="{6416B42E-43E0-4F36-A206-25985917FE0E}"/>
              </a:ext>
            </a:extLst>
          </p:cNvPr>
          <p:cNvSpPr/>
          <p:nvPr/>
        </p:nvSpPr>
        <p:spPr>
          <a:xfrm>
            <a:off x="4531566" y="3429000"/>
            <a:ext cx="3128865" cy="2474166"/>
          </a:xfrm>
          <a:prstGeom prst="homePlat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800" dirty="0">
                <a:solidFill>
                  <a:schemeClr val="tx1"/>
                </a:solidFill>
                <a:latin typeface="Cambria" panose="02040503050406030204" pitchFamily="18" charset="0"/>
                <a:ea typeface="Cambria" panose="02040503050406030204" pitchFamily="18" charset="0"/>
              </a:rPr>
              <a:t>Etapa intermedia</a:t>
            </a:r>
          </a:p>
        </p:txBody>
      </p:sp>
      <p:sp>
        <p:nvSpPr>
          <p:cNvPr id="48" name="Flecha: pentágono 47">
            <a:extLst>
              <a:ext uri="{FF2B5EF4-FFF2-40B4-BE49-F238E27FC236}">
                <a16:creationId xmlns:a16="http://schemas.microsoft.com/office/drawing/2014/main" id="{1A4363BA-65FD-4F14-A167-8DD1409DCEBE}"/>
              </a:ext>
            </a:extLst>
          </p:cNvPr>
          <p:cNvSpPr/>
          <p:nvPr/>
        </p:nvSpPr>
        <p:spPr>
          <a:xfrm>
            <a:off x="8161173" y="3429000"/>
            <a:ext cx="3128865" cy="2474166"/>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800" dirty="0">
                <a:solidFill>
                  <a:schemeClr val="tx1"/>
                </a:solidFill>
                <a:latin typeface="Cambria" panose="02040503050406030204" pitchFamily="18" charset="0"/>
                <a:ea typeface="Cambria" panose="02040503050406030204" pitchFamily="18" charset="0"/>
              </a:rPr>
              <a:t>Etapa de juzgamiento</a:t>
            </a:r>
          </a:p>
        </p:txBody>
      </p:sp>
    </p:spTree>
    <p:extLst>
      <p:ext uri="{BB962C8B-B14F-4D97-AF65-F5344CB8AC3E}">
        <p14:creationId xmlns:p14="http://schemas.microsoft.com/office/powerpoint/2010/main" val="696344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61F2B"/>
        </a:soli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48A8F6B-08E9-4A26-AD90-4D4A5582B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2542" y="625585"/>
            <a:ext cx="2032753" cy="858999"/>
          </a:xfrm>
          <a:prstGeom prst="rect">
            <a:avLst/>
          </a:prstGeom>
        </p:spPr>
      </p:pic>
      <p:sp>
        <p:nvSpPr>
          <p:cNvPr id="19" name="CuadroTexto 18">
            <a:extLst>
              <a:ext uri="{FF2B5EF4-FFF2-40B4-BE49-F238E27FC236}">
                <a16:creationId xmlns:a16="http://schemas.microsoft.com/office/drawing/2014/main" id="{9B162526-571C-43A6-8D2F-5DA96596B00E}"/>
              </a:ext>
            </a:extLst>
          </p:cNvPr>
          <p:cNvSpPr txBox="1"/>
          <p:nvPr/>
        </p:nvSpPr>
        <p:spPr>
          <a:xfrm>
            <a:off x="957282" y="2798787"/>
            <a:ext cx="5362652" cy="1569660"/>
          </a:xfrm>
          <a:prstGeom prst="rect">
            <a:avLst/>
          </a:prstGeom>
          <a:noFill/>
        </p:spPr>
        <p:txBody>
          <a:bodyPr wrap="square" rtlCol="0" anchor="ctr">
            <a:spAutoFit/>
          </a:bodyPr>
          <a:lstStyle/>
          <a:p>
            <a:r>
              <a:rPr lang="es-PE" sz="4800" b="1" dirty="0">
                <a:solidFill>
                  <a:srgbClr val="EEF1F3"/>
                </a:solidFill>
                <a:latin typeface="Cambria" panose="02040503050406030204" pitchFamily="18" charset="0"/>
                <a:ea typeface="Cambria" panose="02040503050406030204" pitchFamily="18" charset="0"/>
              </a:rPr>
              <a:t>III. Seguimientos de escritos</a:t>
            </a:r>
          </a:p>
        </p:txBody>
      </p:sp>
      <p:sp>
        <p:nvSpPr>
          <p:cNvPr id="20" name="CuadroTexto 19">
            <a:extLst>
              <a:ext uri="{FF2B5EF4-FFF2-40B4-BE49-F238E27FC236}">
                <a16:creationId xmlns:a16="http://schemas.microsoft.com/office/drawing/2014/main" id="{4F467BB0-C441-4DDF-9905-A8CFBC3FC18B}"/>
              </a:ext>
            </a:extLst>
          </p:cNvPr>
          <p:cNvSpPr txBox="1"/>
          <p:nvPr/>
        </p:nvSpPr>
        <p:spPr>
          <a:xfrm>
            <a:off x="2578196" y="671767"/>
            <a:ext cx="5775811" cy="307777"/>
          </a:xfrm>
          <a:prstGeom prst="rect">
            <a:avLst/>
          </a:prstGeom>
          <a:noFill/>
        </p:spPr>
        <p:txBody>
          <a:bodyPr wrap="square" rtlCol="0">
            <a:spAutoFit/>
          </a:bodyPr>
          <a:lstStyle/>
          <a:p>
            <a:r>
              <a:rPr lang="es-ES" sz="1400" dirty="0">
                <a:solidFill>
                  <a:schemeClr val="bg1"/>
                </a:solidFill>
                <a:latin typeface="Cambria" panose="02040503050406030204" pitchFamily="18" charset="0"/>
                <a:ea typeface="Cambria" panose="02040503050406030204" pitchFamily="18" charset="0"/>
              </a:rPr>
              <a:t>Cuarto taller de escritos iniciales, presentación y seguimientos de casos</a:t>
            </a:r>
          </a:p>
        </p:txBody>
      </p:sp>
      <p:sp>
        <p:nvSpPr>
          <p:cNvPr id="21" name="CuadroTexto 20">
            <a:extLst>
              <a:ext uri="{FF2B5EF4-FFF2-40B4-BE49-F238E27FC236}">
                <a16:creationId xmlns:a16="http://schemas.microsoft.com/office/drawing/2014/main" id="{F74149A4-BF3D-43C7-B243-A04CDF78007A}"/>
              </a:ext>
            </a:extLst>
          </p:cNvPr>
          <p:cNvSpPr txBox="1"/>
          <p:nvPr/>
        </p:nvSpPr>
        <p:spPr>
          <a:xfrm>
            <a:off x="534630" y="662962"/>
            <a:ext cx="1157006" cy="316582"/>
          </a:xfrm>
          <a:prstGeom prst="rect">
            <a:avLst/>
          </a:prstGeom>
          <a:noFill/>
        </p:spPr>
        <p:txBody>
          <a:bodyPr wrap="square" rtlCol="0">
            <a:spAutoFit/>
          </a:bodyPr>
          <a:lstStyle/>
          <a:p>
            <a:pPr algn="r"/>
            <a:r>
              <a:rPr lang="es-PE" sz="1400" dirty="0">
                <a:solidFill>
                  <a:schemeClr val="bg1"/>
                </a:solidFill>
                <a:latin typeface="Cambria" panose="02040503050406030204" pitchFamily="18" charset="0"/>
                <a:ea typeface="Cambria" panose="02040503050406030204" pitchFamily="18" charset="0"/>
              </a:rPr>
              <a:t>30/ 32</a:t>
            </a:r>
          </a:p>
        </p:txBody>
      </p:sp>
      <p:cxnSp>
        <p:nvCxnSpPr>
          <p:cNvPr id="23" name="Conector recto 22">
            <a:extLst>
              <a:ext uri="{FF2B5EF4-FFF2-40B4-BE49-F238E27FC236}">
                <a16:creationId xmlns:a16="http://schemas.microsoft.com/office/drawing/2014/main" id="{45FBC513-E5C6-433D-AA76-C65E75A4E9C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pic>
        <p:nvPicPr>
          <p:cNvPr id="25" name="Imagen 24">
            <a:extLst>
              <a:ext uri="{FF2B5EF4-FFF2-40B4-BE49-F238E27FC236}">
                <a16:creationId xmlns:a16="http://schemas.microsoft.com/office/drawing/2014/main" id="{D856F54F-9A04-475A-84B0-5D87A49E2F0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974" r="21974"/>
          <a:stretch/>
        </p:blipFill>
        <p:spPr>
          <a:xfrm>
            <a:off x="7238893" y="1988485"/>
            <a:ext cx="4136402" cy="4151010"/>
          </a:xfrm>
          <a:prstGeom prst="ellipse">
            <a:avLst/>
          </a:prstGeom>
        </p:spPr>
      </p:pic>
    </p:spTree>
    <p:extLst>
      <p:ext uri="{BB962C8B-B14F-4D97-AF65-F5344CB8AC3E}">
        <p14:creationId xmlns:p14="http://schemas.microsoft.com/office/powerpoint/2010/main" val="3040853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Conector recto 48">
            <a:extLst>
              <a:ext uri="{FF2B5EF4-FFF2-40B4-BE49-F238E27FC236}">
                <a16:creationId xmlns:a16="http://schemas.microsoft.com/office/drawing/2014/main" id="{93E2A90E-0D81-4538-9DDD-F2F3313262C0}"/>
              </a:ext>
            </a:extLst>
          </p:cNvPr>
          <p:cNvCxnSpPr>
            <a:cxnSpLocks/>
          </p:cNvCxnSpPr>
          <p:nvPr/>
        </p:nvCxnSpPr>
        <p:spPr>
          <a:xfrm>
            <a:off x="5417038" y="4465015"/>
            <a:ext cx="1231931" cy="74794"/>
          </a:xfrm>
          <a:prstGeom prst="line">
            <a:avLst/>
          </a:prstGeom>
          <a:ln w="25400">
            <a:solidFill>
              <a:srgbClr val="EAC484"/>
            </a:solidFill>
            <a:prstDash val="dash"/>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2DFD21D8-60D5-4481-8B3A-024E616D1E79}"/>
              </a:ext>
            </a:extLst>
          </p:cNvPr>
          <p:cNvCxnSpPr>
            <a:cxnSpLocks/>
            <a:stCxn id="39" idx="6"/>
          </p:cNvCxnSpPr>
          <p:nvPr/>
        </p:nvCxnSpPr>
        <p:spPr>
          <a:xfrm>
            <a:off x="4653972" y="5592779"/>
            <a:ext cx="1998864" cy="308804"/>
          </a:xfrm>
          <a:prstGeom prst="line">
            <a:avLst/>
          </a:prstGeom>
          <a:ln w="25400">
            <a:solidFill>
              <a:srgbClr val="EAC484"/>
            </a:solidFill>
            <a:prstDash val="dash"/>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D524797D-00EA-4A28-90C5-7D9290B0D9FB}"/>
              </a:ext>
            </a:extLst>
          </p:cNvPr>
          <p:cNvCxnSpPr>
            <a:cxnSpLocks/>
          </p:cNvCxnSpPr>
          <p:nvPr/>
        </p:nvCxnSpPr>
        <p:spPr>
          <a:xfrm flipH="1">
            <a:off x="5136300" y="2521325"/>
            <a:ext cx="1561496" cy="558759"/>
          </a:xfrm>
          <a:prstGeom prst="line">
            <a:avLst/>
          </a:prstGeom>
          <a:ln w="25400">
            <a:solidFill>
              <a:srgbClr val="EAC484"/>
            </a:solidFill>
            <a:prstDash val="dash"/>
          </a:ln>
        </p:spPr>
        <p:style>
          <a:lnRef idx="1">
            <a:schemeClr val="accent1"/>
          </a:lnRef>
          <a:fillRef idx="0">
            <a:schemeClr val="accent1"/>
          </a:fillRef>
          <a:effectRef idx="0">
            <a:schemeClr val="accent1"/>
          </a:effectRef>
          <a:fontRef idx="minor">
            <a:schemeClr val="tx1"/>
          </a:fontRef>
        </p:style>
      </p:cxnSp>
      <p:sp>
        <p:nvSpPr>
          <p:cNvPr id="10" name="Rectángulo: esquinas redondeadas 9">
            <a:extLst>
              <a:ext uri="{FF2B5EF4-FFF2-40B4-BE49-F238E27FC236}">
                <a16:creationId xmlns:a16="http://schemas.microsoft.com/office/drawing/2014/main" id="{5824A1C3-30FA-4DE5-96EF-8230748CC5C0}"/>
              </a:ext>
            </a:extLst>
          </p:cNvPr>
          <p:cNvSpPr/>
          <p:nvPr/>
        </p:nvSpPr>
        <p:spPr>
          <a:xfrm>
            <a:off x="7203177" y="1021390"/>
            <a:ext cx="4077542" cy="2905666"/>
          </a:xfrm>
          <a:prstGeom prst="roundRect">
            <a:avLst/>
          </a:prstGeom>
          <a:solidFill>
            <a:srgbClr val="EEF1F3"/>
          </a:solidFill>
          <a:ln>
            <a:noFill/>
          </a:ln>
          <a:effectLst>
            <a:outerShdw blurRad="63500" dist="38100" dir="2700000" algn="tl"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cxnSp>
        <p:nvCxnSpPr>
          <p:cNvPr id="4" name="Conector recto 3">
            <a:extLst>
              <a:ext uri="{FF2B5EF4-FFF2-40B4-BE49-F238E27FC236}">
                <a16:creationId xmlns:a16="http://schemas.microsoft.com/office/drawing/2014/main" id="{595FB8E3-243E-4DC6-AF60-8A0DFDA9762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561EB37-FEC4-4AAE-8A07-ADD7DEE2ECF9}"/>
              </a:ext>
            </a:extLst>
          </p:cNvPr>
          <p:cNvSpPr txBox="1"/>
          <p:nvPr/>
        </p:nvSpPr>
        <p:spPr>
          <a:xfrm>
            <a:off x="428315" y="659117"/>
            <a:ext cx="1157006" cy="316582"/>
          </a:xfrm>
          <a:prstGeom prst="rect">
            <a:avLst/>
          </a:prstGeom>
          <a:noFill/>
        </p:spPr>
        <p:txBody>
          <a:bodyPr wrap="square" rtlCol="0">
            <a:spAutoFit/>
          </a:bodyPr>
          <a:lstStyle/>
          <a:p>
            <a:pPr algn="r"/>
            <a:r>
              <a:rPr lang="es-PE" sz="1400" dirty="0">
                <a:solidFill>
                  <a:srgbClr val="161F2B"/>
                </a:solidFill>
                <a:latin typeface="Cambria" panose="02040503050406030204" pitchFamily="18" charset="0"/>
                <a:ea typeface="Cambria" panose="02040503050406030204" pitchFamily="18" charset="0"/>
              </a:rPr>
              <a:t>31 / 32</a:t>
            </a:r>
          </a:p>
        </p:txBody>
      </p:sp>
      <p:sp>
        <p:nvSpPr>
          <p:cNvPr id="21" name="CuadroTexto 20">
            <a:extLst>
              <a:ext uri="{FF2B5EF4-FFF2-40B4-BE49-F238E27FC236}">
                <a16:creationId xmlns:a16="http://schemas.microsoft.com/office/drawing/2014/main" id="{475CE3C7-4926-4BB9-821D-01E5EA0BE259}"/>
              </a:ext>
            </a:extLst>
          </p:cNvPr>
          <p:cNvSpPr txBox="1"/>
          <p:nvPr/>
        </p:nvSpPr>
        <p:spPr>
          <a:xfrm>
            <a:off x="7348558" y="1892193"/>
            <a:ext cx="3786779" cy="1938992"/>
          </a:xfrm>
          <a:prstGeom prst="rect">
            <a:avLst/>
          </a:prstGeom>
          <a:noFill/>
        </p:spPr>
        <p:txBody>
          <a:bodyPr wrap="square" rtlCol="0" anchor="ctr">
            <a:spAutoFit/>
          </a:bodyPr>
          <a:lstStyle/>
          <a:p>
            <a:pPr algn="just"/>
            <a:r>
              <a:rPr lang="es-PE" sz="1500" i="1" dirty="0">
                <a:latin typeface="Cambria" panose="02040503050406030204" pitchFamily="18" charset="0"/>
                <a:ea typeface="Cambria" panose="02040503050406030204" pitchFamily="18" charset="0"/>
              </a:rPr>
              <a:t>Buenos días, ¿me comunico con la fiscalía …? Que tal, mi nombre es Rossembel Campos, llamo por la Inv. …, en defensa del Sr. … </a:t>
            </a:r>
          </a:p>
          <a:p>
            <a:pPr algn="just"/>
            <a:r>
              <a:rPr lang="es-PE" sz="1500" i="1" dirty="0">
                <a:latin typeface="Cambria" panose="02040503050406030204" pitchFamily="18" charset="0"/>
                <a:ea typeface="Cambria" panose="02040503050406030204" pitchFamily="18" charset="0"/>
              </a:rPr>
              <a:t>El día 24.04.24 presentamos un escrito mediante el cual solicitamos se nos brinde copias de toda la carpeta fiscal, y quisiéramos saber si ya existe una fecha programada para que nos la puedan brindar por favor.</a:t>
            </a:r>
          </a:p>
        </p:txBody>
      </p:sp>
      <p:sp>
        <p:nvSpPr>
          <p:cNvPr id="23" name="CuadroTexto 22">
            <a:extLst>
              <a:ext uri="{FF2B5EF4-FFF2-40B4-BE49-F238E27FC236}">
                <a16:creationId xmlns:a16="http://schemas.microsoft.com/office/drawing/2014/main" id="{4EBC24FD-4D41-4C1B-BDD5-7151E517AE02}"/>
              </a:ext>
            </a:extLst>
          </p:cNvPr>
          <p:cNvSpPr txBox="1"/>
          <p:nvPr/>
        </p:nvSpPr>
        <p:spPr>
          <a:xfrm>
            <a:off x="7352695" y="1217422"/>
            <a:ext cx="3557324" cy="646331"/>
          </a:xfrm>
          <a:prstGeom prst="rect">
            <a:avLst/>
          </a:prstGeom>
          <a:noFill/>
        </p:spPr>
        <p:txBody>
          <a:bodyPr wrap="square" rtlCol="0">
            <a:spAutoFit/>
          </a:bodyPr>
          <a:lstStyle/>
          <a:p>
            <a:r>
              <a:rPr lang="es-MX" b="1" dirty="0">
                <a:solidFill>
                  <a:srgbClr val="161F2B"/>
                </a:solidFill>
                <a:latin typeface="Cambria" panose="02040503050406030204" pitchFamily="18" charset="0"/>
                <a:ea typeface="Cambria" panose="02040503050406030204" pitchFamily="18" charset="0"/>
              </a:rPr>
              <a:t>Por llamadas telefónicas o de manera presencial.</a:t>
            </a:r>
            <a:endParaRPr lang="es-PE" b="1" dirty="0">
              <a:solidFill>
                <a:srgbClr val="161F2B"/>
              </a:solidFill>
              <a:latin typeface="Cambria" panose="02040503050406030204" pitchFamily="18" charset="0"/>
              <a:ea typeface="Cambria" panose="02040503050406030204" pitchFamily="18" charset="0"/>
            </a:endParaRPr>
          </a:p>
        </p:txBody>
      </p:sp>
      <p:sp>
        <p:nvSpPr>
          <p:cNvPr id="9" name="Arco 8">
            <a:extLst>
              <a:ext uri="{FF2B5EF4-FFF2-40B4-BE49-F238E27FC236}">
                <a16:creationId xmlns:a16="http://schemas.microsoft.com/office/drawing/2014/main" id="{053C92EF-0673-4B30-90A0-4599383C47AD}"/>
              </a:ext>
            </a:extLst>
          </p:cNvPr>
          <p:cNvSpPr/>
          <p:nvPr/>
        </p:nvSpPr>
        <p:spPr>
          <a:xfrm>
            <a:off x="2016379" y="2702410"/>
            <a:ext cx="2380159" cy="2380159"/>
          </a:xfrm>
          <a:prstGeom prst="arc">
            <a:avLst>
              <a:gd name="adj1" fmla="val 16189424"/>
              <a:gd name="adj2" fmla="val 5418787"/>
            </a:avLst>
          </a:prstGeom>
          <a:ln w="177800">
            <a:solidFill>
              <a:srgbClr val="EAC484"/>
            </a:solidFill>
          </a:ln>
          <a:effectLst>
            <a:outerShdw blurRad="63500" dist="38100" dir="2700000" algn="tl" rotWithShape="0">
              <a:schemeClr val="tx1">
                <a:lumMod val="85000"/>
                <a:lumOff val="15000"/>
                <a:alpha val="2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24" name="Arco 23">
            <a:extLst>
              <a:ext uri="{FF2B5EF4-FFF2-40B4-BE49-F238E27FC236}">
                <a16:creationId xmlns:a16="http://schemas.microsoft.com/office/drawing/2014/main" id="{A054235E-88C8-4C82-BE6F-6E2B2ECDFD9C}"/>
              </a:ext>
            </a:extLst>
          </p:cNvPr>
          <p:cNvSpPr/>
          <p:nvPr/>
        </p:nvSpPr>
        <p:spPr>
          <a:xfrm>
            <a:off x="915738" y="1732342"/>
            <a:ext cx="4411010" cy="4321750"/>
          </a:xfrm>
          <a:prstGeom prst="arc">
            <a:avLst>
              <a:gd name="adj1" fmla="val 16188971"/>
              <a:gd name="adj2" fmla="val 5398969"/>
            </a:avLst>
          </a:prstGeom>
          <a:ln w="25400" cmpd="sng">
            <a:solidFill>
              <a:srgbClr val="EAC484"/>
            </a:solidFill>
            <a:prstDash val="dash"/>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25" name="CuadroTexto 24">
            <a:extLst>
              <a:ext uri="{FF2B5EF4-FFF2-40B4-BE49-F238E27FC236}">
                <a16:creationId xmlns:a16="http://schemas.microsoft.com/office/drawing/2014/main" id="{602015C7-30B4-4E10-B407-B24338C44EEE}"/>
              </a:ext>
            </a:extLst>
          </p:cNvPr>
          <p:cNvSpPr txBox="1"/>
          <p:nvPr/>
        </p:nvSpPr>
        <p:spPr>
          <a:xfrm>
            <a:off x="864697" y="3059727"/>
            <a:ext cx="2805147" cy="1569660"/>
          </a:xfrm>
          <a:prstGeom prst="rect">
            <a:avLst/>
          </a:prstGeom>
          <a:noFill/>
        </p:spPr>
        <p:txBody>
          <a:bodyPr wrap="square" rtlCol="0" anchor="ctr">
            <a:spAutoFit/>
          </a:bodyPr>
          <a:lstStyle/>
          <a:p>
            <a:r>
              <a:rPr lang="es-PE" sz="3200" dirty="0">
                <a:solidFill>
                  <a:srgbClr val="161F2B"/>
                </a:solidFill>
                <a:latin typeface="Cambria" panose="02040503050406030204" pitchFamily="18" charset="0"/>
                <a:ea typeface="Cambria" panose="02040503050406030204" pitchFamily="18" charset="0"/>
              </a:rPr>
              <a:t>¿Cómo hacemos seguimientos?</a:t>
            </a:r>
          </a:p>
        </p:txBody>
      </p:sp>
      <p:sp>
        <p:nvSpPr>
          <p:cNvPr id="26" name="Rectángulo: esquinas redondeadas 25">
            <a:extLst>
              <a:ext uri="{FF2B5EF4-FFF2-40B4-BE49-F238E27FC236}">
                <a16:creationId xmlns:a16="http://schemas.microsoft.com/office/drawing/2014/main" id="{0EA59F4E-0619-406A-88CF-B35AE4F4ACB9}"/>
              </a:ext>
            </a:extLst>
          </p:cNvPr>
          <p:cNvSpPr/>
          <p:nvPr/>
        </p:nvSpPr>
        <p:spPr>
          <a:xfrm>
            <a:off x="7230137" y="4067429"/>
            <a:ext cx="4077542" cy="1176048"/>
          </a:xfrm>
          <a:prstGeom prst="roundRect">
            <a:avLst/>
          </a:prstGeom>
          <a:solidFill>
            <a:srgbClr val="EEF1F3"/>
          </a:solidFill>
          <a:ln>
            <a:noFill/>
          </a:ln>
          <a:effectLst>
            <a:outerShdw blurRad="63500" dist="38100" dir="2700000" algn="tl"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7" name="CuadroTexto 26">
            <a:extLst>
              <a:ext uri="{FF2B5EF4-FFF2-40B4-BE49-F238E27FC236}">
                <a16:creationId xmlns:a16="http://schemas.microsoft.com/office/drawing/2014/main" id="{1D762539-57FB-4287-B9C9-782D5E00AAE9}"/>
              </a:ext>
            </a:extLst>
          </p:cNvPr>
          <p:cNvSpPr txBox="1"/>
          <p:nvPr/>
        </p:nvSpPr>
        <p:spPr>
          <a:xfrm>
            <a:off x="7303599" y="4539809"/>
            <a:ext cx="3786779" cy="553998"/>
          </a:xfrm>
          <a:prstGeom prst="rect">
            <a:avLst/>
          </a:prstGeom>
          <a:noFill/>
        </p:spPr>
        <p:txBody>
          <a:bodyPr wrap="square" rtlCol="0" anchor="ctr">
            <a:spAutoFit/>
          </a:bodyPr>
          <a:lstStyle/>
          <a:p>
            <a:pPr algn="just"/>
            <a:r>
              <a:rPr lang="es-PE" sz="1500" dirty="0">
                <a:latin typeface="Cambria" panose="02040503050406030204" pitchFamily="18" charset="0"/>
                <a:ea typeface="Cambria" panose="02040503050406030204" pitchFamily="18" charset="0"/>
              </a:rPr>
              <a:t>Mismo formato que una presentación de escrito.</a:t>
            </a:r>
          </a:p>
        </p:txBody>
      </p:sp>
      <p:sp>
        <p:nvSpPr>
          <p:cNvPr id="28" name="CuadroTexto 27">
            <a:extLst>
              <a:ext uri="{FF2B5EF4-FFF2-40B4-BE49-F238E27FC236}">
                <a16:creationId xmlns:a16="http://schemas.microsoft.com/office/drawing/2014/main" id="{A75CC5A3-A210-484B-8BBC-20E91332E6EE}"/>
              </a:ext>
            </a:extLst>
          </p:cNvPr>
          <p:cNvSpPr txBox="1"/>
          <p:nvPr/>
        </p:nvSpPr>
        <p:spPr>
          <a:xfrm>
            <a:off x="7303599" y="4170477"/>
            <a:ext cx="3557324" cy="369332"/>
          </a:xfrm>
          <a:prstGeom prst="rect">
            <a:avLst/>
          </a:prstGeom>
          <a:noFill/>
        </p:spPr>
        <p:txBody>
          <a:bodyPr wrap="square" rtlCol="0">
            <a:spAutoFit/>
          </a:bodyPr>
          <a:lstStyle/>
          <a:p>
            <a:r>
              <a:rPr lang="es-MX" b="1" dirty="0">
                <a:solidFill>
                  <a:srgbClr val="161F2B"/>
                </a:solidFill>
                <a:latin typeface="Cambria" panose="02040503050406030204" pitchFamily="18" charset="0"/>
                <a:ea typeface="Cambria" panose="02040503050406030204" pitchFamily="18" charset="0"/>
              </a:rPr>
              <a:t>Por correo electrónico</a:t>
            </a:r>
            <a:endParaRPr lang="es-PE" b="1" dirty="0">
              <a:solidFill>
                <a:srgbClr val="161F2B"/>
              </a:solidFill>
              <a:latin typeface="Cambria" panose="02040503050406030204" pitchFamily="18" charset="0"/>
              <a:ea typeface="Cambria" panose="02040503050406030204" pitchFamily="18" charset="0"/>
            </a:endParaRPr>
          </a:p>
        </p:txBody>
      </p:sp>
      <p:sp>
        <p:nvSpPr>
          <p:cNvPr id="32" name="Rectángulo: esquinas redondeadas 31">
            <a:extLst>
              <a:ext uri="{FF2B5EF4-FFF2-40B4-BE49-F238E27FC236}">
                <a16:creationId xmlns:a16="http://schemas.microsoft.com/office/drawing/2014/main" id="{545BC020-848E-4EDC-9935-B3BCCEE0A98A}"/>
              </a:ext>
            </a:extLst>
          </p:cNvPr>
          <p:cNvSpPr/>
          <p:nvPr/>
        </p:nvSpPr>
        <p:spPr>
          <a:xfrm>
            <a:off x="7230137" y="5380652"/>
            <a:ext cx="4077542" cy="1190835"/>
          </a:xfrm>
          <a:prstGeom prst="roundRect">
            <a:avLst/>
          </a:prstGeom>
          <a:solidFill>
            <a:srgbClr val="EEF1F3"/>
          </a:solidFill>
          <a:ln>
            <a:noFill/>
          </a:ln>
          <a:effectLst>
            <a:outerShdw blurRad="63500" dist="38100" dir="2700000" algn="tl" rotWithShape="0">
              <a:schemeClr val="tx1">
                <a:lumMod val="85000"/>
                <a:lumOff val="1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35" name="CuadroTexto 34">
            <a:extLst>
              <a:ext uri="{FF2B5EF4-FFF2-40B4-BE49-F238E27FC236}">
                <a16:creationId xmlns:a16="http://schemas.microsoft.com/office/drawing/2014/main" id="{6D2F7BC3-CC67-4DB2-8A0B-7BDD406DA1E9}"/>
              </a:ext>
            </a:extLst>
          </p:cNvPr>
          <p:cNvSpPr txBox="1"/>
          <p:nvPr/>
        </p:nvSpPr>
        <p:spPr>
          <a:xfrm>
            <a:off x="7352695" y="5978396"/>
            <a:ext cx="3786779" cy="553998"/>
          </a:xfrm>
          <a:prstGeom prst="rect">
            <a:avLst/>
          </a:prstGeom>
          <a:noFill/>
        </p:spPr>
        <p:txBody>
          <a:bodyPr wrap="square" rtlCol="0" anchor="ctr">
            <a:spAutoFit/>
          </a:bodyPr>
          <a:lstStyle/>
          <a:p>
            <a:pPr algn="just"/>
            <a:r>
              <a:rPr lang="es-PE" sz="1500" dirty="0">
                <a:latin typeface="Cambria" panose="02040503050406030204" pitchFamily="18" charset="0"/>
                <a:ea typeface="Cambria" panose="02040503050406030204" pitchFamily="18" charset="0"/>
                <a:hlinkClick r:id="rId2"/>
              </a:rPr>
              <a:t>https://portal.mpfn.gob.pe/consulta-ciudadana</a:t>
            </a:r>
            <a:r>
              <a:rPr lang="es-PE" sz="1500" dirty="0">
                <a:latin typeface="Cambria" panose="02040503050406030204" pitchFamily="18" charset="0"/>
                <a:ea typeface="Cambria" panose="02040503050406030204" pitchFamily="18" charset="0"/>
              </a:rPr>
              <a:t> </a:t>
            </a:r>
          </a:p>
        </p:txBody>
      </p:sp>
      <p:sp>
        <p:nvSpPr>
          <p:cNvPr id="36" name="CuadroTexto 35">
            <a:extLst>
              <a:ext uri="{FF2B5EF4-FFF2-40B4-BE49-F238E27FC236}">
                <a16:creationId xmlns:a16="http://schemas.microsoft.com/office/drawing/2014/main" id="{C1E6A4F4-98C6-4547-B242-6728EFEF3359}"/>
              </a:ext>
            </a:extLst>
          </p:cNvPr>
          <p:cNvSpPr txBox="1"/>
          <p:nvPr/>
        </p:nvSpPr>
        <p:spPr>
          <a:xfrm>
            <a:off x="7352695" y="5569971"/>
            <a:ext cx="3557324" cy="369332"/>
          </a:xfrm>
          <a:prstGeom prst="rect">
            <a:avLst/>
          </a:prstGeom>
          <a:noFill/>
        </p:spPr>
        <p:txBody>
          <a:bodyPr wrap="square" rtlCol="0">
            <a:spAutoFit/>
          </a:bodyPr>
          <a:lstStyle/>
          <a:p>
            <a:r>
              <a:rPr lang="es-MX" b="1" dirty="0">
                <a:solidFill>
                  <a:srgbClr val="161F2B"/>
                </a:solidFill>
                <a:latin typeface="Cambria" panose="02040503050406030204" pitchFamily="18" charset="0"/>
                <a:ea typeface="Cambria" panose="02040503050406030204" pitchFamily="18" charset="0"/>
              </a:rPr>
              <a:t>Por plataformas</a:t>
            </a:r>
            <a:endParaRPr lang="es-PE" b="1" dirty="0">
              <a:solidFill>
                <a:srgbClr val="161F2B"/>
              </a:solidFill>
              <a:latin typeface="Cambria" panose="02040503050406030204" pitchFamily="18" charset="0"/>
              <a:ea typeface="Cambria" panose="02040503050406030204" pitchFamily="18" charset="0"/>
            </a:endParaRPr>
          </a:p>
        </p:txBody>
      </p:sp>
      <p:sp>
        <p:nvSpPr>
          <p:cNvPr id="37" name="Elipse 36">
            <a:extLst>
              <a:ext uri="{FF2B5EF4-FFF2-40B4-BE49-F238E27FC236}">
                <a16:creationId xmlns:a16="http://schemas.microsoft.com/office/drawing/2014/main" id="{31AE2590-00AE-4C46-82F1-CEC4983B8802}"/>
              </a:ext>
            </a:extLst>
          </p:cNvPr>
          <p:cNvSpPr/>
          <p:nvPr/>
        </p:nvSpPr>
        <p:spPr>
          <a:xfrm>
            <a:off x="5136301" y="4324647"/>
            <a:ext cx="280737" cy="280737"/>
          </a:xfrm>
          <a:prstGeom prst="ellipse">
            <a:avLst/>
          </a:prstGeom>
          <a:solidFill>
            <a:schemeClr val="bg1"/>
          </a:solidFill>
          <a:ln w="25400">
            <a:solidFill>
              <a:srgbClr val="EAC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z</a:t>
            </a:r>
            <a:endParaRPr lang="es-PE" dirty="0"/>
          </a:p>
        </p:txBody>
      </p:sp>
      <p:sp>
        <p:nvSpPr>
          <p:cNvPr id="38" name="Elipse 37">
            <a:extLst>
              <a:ext uri="{FF2B5EF4-FFF2-40B4-BE49-F238E27FC236}">
                <a16:creationId xmlns:a16="http://schemas.microsoft.com/office/drawing/2014/main" id="{EF04C3CE-EBD2-4F94-B6A2-9630D5AF41C4}"/>
              </a:ext>
            </a:extLst>
          </p:cNvPr>
          <p:cNvSpPr/>
          <p:nvPr/>
        </p:nvSpPr>
        <p:spPr>
          <a:xfrm>
            <a:off x="4995932" y="2954129"/>
            <a:ext cx="280737" cy="280737"/>
          </a:xfrm>
          <a:prstGeom prst="ellipse">
            <a:avLst/>
          </a:prstGeom>
          <a:solidFill>
            <a:schemeClr val="bg1"/>
          </a:solidFill>
          <a:ln w="25400">
            <a:solidFill>
              <a:srgbClr val="EAC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z</a:t>
            </a:r>
            <a:endParaRPr lang="es-PE" dirty="0"/>
          </a:p>
        </p:txBody>
      </p:sp>
      <p:sp>
        <p:nvSpPr>
          <p:cNvPr id="39" name="Elipse 38">
            <a:extLst>
              <a:ext uri="{FF2B5EF4-FFF2-40B4-BE49-F238E27FC236}">
                <a16:creationId xmlns:a16="http://schemas.microsoft.com/office/drawing/2014/main" id="{194D377B-C41C-46E3-BB81-BB4D4E7EB0B4}"/>
              </a:ext>
            </a:extLst>
          </p:cNvPr>
          <p:cNvSpPr/>
          <p:nvPr/>
        </p:nvSpPr>
        <p:spPr>
          <a:xfrm>
            <a:off x="4373235" y="5452410"/>
            <a:ext cx="280737" cy="280737"/>
          </a:xfrm>
          <a:prstGeom prst="ellipse">
            <a:avLst/>
          </a:prstGeom>
          <a:solidFill>
            <a:schemeClr val="bg1"/>
          </a:solidFill>
          <a:ln w="25400">
            <a:solidFill>
              <a:srgbClr val="EAC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z</a:t>
            </a:r>
            <a:endParaRPr lang="es-PE" dirty="0"/>
          </a:p>
        </p:txBody>
      </p:sp>
      <p:sp>
        <p:nvSpPr>
          <p:cNvPr id="40" name="Elipse 39">
            <a:extLst>
              <a:ext uri="{FF2B5EF4-FFF2-40B4-BE49-F238E27FC236}">
                <a16:creationId xmlns:a16="http://schemas.microsoft.com/office/drawing/2014/main" id="{4097AD57-F2B5-4410-AE26-5EE43AD3A92C}"/>
              </a:ext>
            </a:extLst>
          </p:cNvPr>
          <p:cNvSpPr/>
          <p:nvPr/>
        </p:nvSpPr>
        <p:spPr>
          <a:xfrm>
            <a:off x="6337795" y="2141689"/>
            <a:ext cx="720000" cy="720000"/>
          </a:xfrm>
          <a:prstGeom prst="ellipse">
            <a:avLst/>
          </a:prstGeom>
          <a:solidFill>
            <a:srgbClr val="EAC484"/>
          </a:solidFill>
          <a:ln w="2540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Geometria Bold" panose="020B0703020204020204" pitchFamily="34" charset="0"/>
              </a:rPr>
              <a:t>1</a:t>
            </a:r>
            <a:endParaRPr lang="es-PE" sz="2800" dirty="0">
              <a:latin typeface="Geometria Bold" panose="020B0703020204020204" pitchFamily="34" charset="0"/>
            </a:endParaRPr>
          </a:p>
        </p:txBody>
      </p:sp>
      <p:sp>
        <p:nvSpPr>
          <p:cNvPr id="41" name="Elipse 40">
            <a:extLst>
              <a:ext uri="{FF2B5EF4-FFF2-40B4-BE49-F238E27FC236}">
                <a16:creationId xmlns:a16="http://schemas.microsoft.com/office/drawing/2014/main" id="{3F978E59-2068-4F5D-A3FC-08A52F3998DD}"/>
              </a:ext>
            </a:extLst>
          </p:cNvPr>
          <p:cNvSpPr/>
          <p:nvPr/>
        </p:nvSpPr>
        <p:spPr>
          <a:xfrm>
            <a:off x="6292836" y="4246621"/>
            <a:ext cx="720000" cy="720000"/>
          </a:xfrm>
          <a:prstGeom prst="ellipse">
            <a:avLst/>
          </a:prstGeom>
          <a:solidFill>
            <a:srgbClr val="EAC484"/>
          </a:solidFill>
          <a:ln w="2540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Geometria Bold" panose="020B0703020204020204" pitchFamily="34" charset="0"/>
              </a:rPr>
              <a:t>2</a:t>
            </a:r>
            <a:endParaRPr lang="es-PE" sz="2800" dirty="0">
              <a:latin typeface="Geometria Bold" panose="020B0703020204020204" pitchFamily="34" charset="0"/>
            </a:endParaRPr>
          </a:p>
        </p:txBody>
      </p:sp>
      <p:sp>
        <p:nvSpPr>
          <p:cNvPr id="42" name="Elipse 41">
            <a:extLst>
              <a:ext uri="{FF2B5EF4-FFF2-40B4-BE49-F238E27FC236}">
                <a16:creationId xmlns:a16="http://schemas.microsoft.com/office/drawing/2014/main" id="{6C55CC45-A659-43A8-8D37-86BBE2193A8B}"/>
              </a:ext>
            </a:extLst>
          </p:cNvPr>
          <p:cNvSpPr/>
          <p:nvPr/>
        </p:nvSpPr>
        <p:spPr>
          <a:xfrm>
            <a:off x="6337795" y="5592779"/>
            <a:ext cx="720000" cy="720000"/>
          </a:xfrm>
          <a:prstGeom prst="ellipse">
            <a:avLst/>
          </a:prstGeom>
          <a:solidFill>
            <a:srgbClr val="EAC484"/>
          </a:solidFill>
          <a:ln w="2540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Geometria Bold" panose="020B0703020204020204" pitchFamily="34" charset="0"/>
              </a:rPr>
              <a:t>3</a:t>
            </a:r>
            <a:endParaRPr lang="es-PE" sz="2800" dirty="0">
              <a:latin typeface="Geometria Bold" panose="020B0703020204020204" pitchFamily="34" charset="0"/>
            </a:endParaRPr>
          </a:p>
        </p:txBody>
      </p:sp>
      <p:sp>
        <p:nvSpPr>
          <p:cNvPr id="43" name="Elipse 42">
            <a:extLst>
              <a:ext uri="{FF2B5EF4-FFF2-40B4-BE49-F238E27FC236}">
                <a16:creationId xmlns:a16="http://schemas.microsoft.com/office/drawing/2014/main" id="{3BC00D53-8501-4806-AC03-3E04B938CB2F}"/>
              </a:ext>
            </a:extLst>
          </p:cNvPr>
          <p:cNvSpPr/>
          <p:nvPr/>
        </p:nvSpPr>
        <p:spPr>
          <a:xfrm>
            <a:off x="4289362" y="2001320"/>
            <a:ext cx="280737" cy="280737"/>
          </a:xfrm>
          <a:prstGeom prst="ellipse">
            <a:avLst/>
          </a:prstGeom>
          <a:solidFill>
            <a:schemeClr val="bg1"/>
          </a:solidFill>
          <a:ln w="25400">
            <a:solidFill>
              <a:srgbClr val="EAC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z</a:t>
            </a:r>
            <a:endParaRPr lang="es-PE" dirty="0"/>
          </a:p>
        </p:txBody>
      </p:sp>
      <p:sp>
        <p:nvSpPr>
          <p:cNvPr id="44" name="Elipse 43">
            <a:extLst>
              <a:ext uri="{FF2B5EF4-FFF2-40B4-BE49-F238E27FC236}">
                <a16:creationId xmlns:a16="http://schemas.microsoft.com/office/drawing/2014/main" id="{481C8284-82AF-417D-8A81-59F74CC095FE}"/>
              </a:ext>
            </a:extLst>
          </p:cNvPr>
          <p:cNvSpPr/>
          <p:nvPr/>
        </p:nvSpPr>
        <p:spPr>
          <a:xfrm>
            <a:off x="3098418" y="5879221"/>
            <a:ext cx="280737" cy="280737"/>
          </a:xfrm>
          <a:prstGeom prst="ellipse">
            <a:avLst/>
          </a:prstGeom>
          <a:solidFill>
            <a:schemeClr val="bg1"/>
          </a:solidFill>
          <a:ln w="25400">
            <a:solidFill>
              <a:srgbClr val="EAC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z</a:t>
            </a:r>
            <a:endParaRPr lang="es-PE" dirty="0"/>
          </a:p>
        </p:txBody>
      </p:sp>
      <p:sp>
        <p:nvSpPr>
          <p:cNvPr id="29" name="CuadroTexto 28">
            <a:extLst>
              <a:ext uri="{FF2B5EF4-FFF2-40B4-BE49-F238E27FC236}">
                <a16:creationId xmlns:a16="http://schemas.microsoft.com/office/drawing/2014/main" id="{C6E32D00-9019-4F4A-8A53-D120E3CC51F4}"/>
              </a:ext>
            </a:extLst>
          </p:cNvPr>
          <p:cNvSpPr txBox="1"/>
          <p:nvPr/>
        </p:nvSpPr>
        <p:spPr>
          <a:xfrm>
            <a:off x="2510385" y="659117"/>
            <a:ext cx="6129762" cy="307777"/>
          </a:xfrm>
          <a:prstGeom prst="rect">
            <a:avLst/>
          </a:prstGeom>
          <a:noFill/>
        </p:spPr>
        <p:txBody>
          <a:bodyPr wrap="square" rtlCol="0">
            <a:spAutoFit/>
          </a:bodyPr>
          <a:lstStyle/>
          <a:p>
            <a:r>
              <a:rPr lang="es-ES" sz="1400" dirty="0">
                <a:latin typeface="Cambria" panose="02040503050406030204" pitchFamily="18" charset="0"/>
                <a:ea typeface="Cambria" panose="02040503050406030204" pitchFamily="18" charset="0"/>
              </a:rPr>
              <a:t>Cuarto taller de escritos iniciales, presentación y seguimientos de casos</a:t>
            </a:r>
          </a:p>
        </p:txBody>
      </p:sp>
      <p:sp>
        <p:nvSpPr>
          <p:cNvPr id="45" name="Elipse 44">
            <a:extLst>
              <a:ext uri="{FF2B5EF4-FFF2-40B4-BE49-F238E27FC236}">
                <a16:creationId xmlns:a16="http://schemas.microsoft.com/office/drawing/2014/main" id="{C64ED834-C104-4760-9326-2D01A5A72CE1}"/>
              </a:ext>
            </a:extLst>
          </p:cNvPr>
          <p:cNvSpPr/>
          <p:nvPr/>
        </p:nvSpPr>
        <p:spPr>
          <a:xfrm>
            <a:off x="3206458" y="1583016"/>
            <a:ext cx="280737" cy="280737"/>
          </a:xfrm>
          <a:prstGeom prst="ellipse">
            <a:avLst/>
          </a:prstGeom>
          <a:solidFill>
            <a:schemeClr val="bg1"/>
          </a:solidFill>
          <a:ln w="25400">
            <a:solidFill>
              <a:srgbClr val="EAC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z</a:t>
            </a:r>
            <a:endParaRPr lang="es-PE" dirty="0"/>
          </a:p>
        </p:txBody>
      </p:sp>
    </p:spTree>
    <p:extLst>
      <p:ext uri="{BB962C8B-B14F-4D97-AF65-F5344CB8AC3E}">
        <p14:creationId xmlns:p14="http://schemas.microsoft.com/office/powerpoint/2010/main" val="2777008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EF1F3"/>
        </a:soli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D46ED671-A13E-41E7-8CAB-39E7A3E18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10050" cy="6858000"/>
          </a:xfrm>
          <a:prstGeom prst="rect">
            <a:avLst/>
          </a:prstGeom>
        </p:spPr>
      </p:pic>
      <p:sp>
        <p:nvSpPr>
          <p:cNvPr id="7" name="CuadroTexto 6">
            <a:extLst>
              <a:ext uri="{FF2B5EF4-FFF2-40B4-BE49-F238E27FC236}">
                <a16:creationId xmlns:a16="http://schemas.microsoft.com/office/drawing/2014/main" id="{067CC273-F255-4675-8331-5D515000572D}"/>
              </a:ext>
            </a:extLst>
          </p:cNvPr>
          <p:cNvSpPr txBox="1"/>
          <p:nvPr/>
        </p:nvSpPr>
        <p:spPr>
          <a:xfrm>
            <a:off x="4602245" y="3953361"/>
            <a:ext cx="4012368" cy="830997"/>
          </a:xfrm>
          <a:prstGeom prst="rect">
            <a:avLst/>
          </a:prstGeom>
          <a:noFill/>
        </p:spPr>
        <p:txBody>
          <a:bodyPr wrap="square" rtlCol="0">
            <a:spAutoFit/>
          </a:bodyPr>
          <a:lstStyle/>
          <a:p>
            <a:r>
              <a:rPr lang="es-PE" sz="4800" dirty="0">
                <a:solidFill>
                  <a:srgbClr val="161F2B"/>
                </a:solidFill>
                <a:latin typeface="Geometria Bold" panose="020B0703020204020204" pitchFamily="34" charset="0"/>
              </a:rPr>
              <a:t>¡Gracias!</a:t>
            </a:r>
          </a:p>
        </p:txBody>
      </p:sp>
      <p:sp>
        <p:nvSpPr>
          <p:cNvPr id="18" name="CuadroTexto 17">
            <a:extLst>
              <a:ext uri="{FF2B5EF4-FFF2-40B4-BE49-F238E27FC236}">
                <a16:creationId xmlns:a16="http://schemas.microsoft.com/office/drawing/2014/main" id="{8934C520-4382-4680-9045-9461861E0D5B}"/>
              </a:ext>
            </a:extLst>
          </p:cNvPr>
          <p:cNvSpPr txBox="1"/>
          <p:nvPr/>
        </p:nvSpPr>
        <p:spPr>
          <a:xfrm>
            <a:off x="4725013" y="5240462"/>
            <a:ext cx="5413597" cy="1015663"/>
          </a:xfrm>
          <a:prstGeom prst="rect">
            <a:avLst/>
          </a:prstGeom>
          <a:noFill/>
        </p:spPr>
        <p:txBody>
          <a:bodyPr wrap="square" rtlCol="0" anchor="ctr">
            <a:spAutoFit/>
          </a:bodyPr>
          <a:lstStyle/>
          <a:p>
            <a:r>
              <a:rPr lang="es-PE" sz="2000" dirty="0">
                <a:solidFill>
                  <a:srgbClr val="161F2B"/>
                </a:solidFill>
                <a:latin typeface="Geometria" panose="020B0503020204020204" pitchFamily="34" charset="0"/>
              </a:rPr>
              <a:t>Agradecemos su atención y participación. Esperamos reencontrarnos en una nueva oportunidad.</a:t>
            </a:r>
          </a:p>
        </p:txBody>
      </p:sp>
      <p:pic>
        <p:nvPicPr>
          <p:cNvPr id="8" name="Imagen 7">
            <a:extLst>
              <a:ext uri="{FF2B5EF4-FFF2-40B4-BE49-F238E27FC236}">
                <a16:creationId xmlns:a16="http://schemas.microsoft.com/office/drawing/2014/main" id="{6CE4AD24-0445-4009-950B-A37FA52A3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456" y="5461113"/>
            <a:ext cx="1878902" cy="692228"/>
          </a:xfrm>
          <a:prstGeom prst="rect">
            <a:avLst/>
          </a:prstGeom>
        </p:spPr>
      </p:pic>
      <p:pic>
        <p:nvPicPr>
          <p:cNvPr id="21" name="Imagen 20">
            <a:extLst>
              <a:ext uri="{FF2B5EF4-FFF2-40B4-BE49-F238E27FC236}">
                <a16:creationId xmlns:a16="http://schemas.microsoft.com/office/drawing/2014/main" id="{1D15DE8E-19E3-4548-B849-D0D37679C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56" y="704659"/>
            <a:ext cx="2390274" cy="1010080"/>
          </a:xfrm>
          <a:prstGeom prst="rect">
            <a:avLst/>
          </a:prstGeom>
        </p:spPr>
      </p:pic>
    </p:spTree>
    <p:extLst>
      <p:ext uri="{BB962C8B-B14F-4D97-AF65-F5344CB8AC3E}">
        <p14:creationId xmlns:p14="http://schemas.microsoft.com/office/powerpoint/2010/main" val="155037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ector recto 3">
            <a:extLst>
              <a:ext uri="{FF2B5EF4-FFF2-40B4-BE49-F238E27FC236}">
                <a16:creationId xmlns:a16="http://schemas.microsoft.com/office/drawing/2014/main" id="{595FB8E3-243E-4DC6-AF60-8A0DFDA9762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561EB37-FEC4-4AAE-8A07-ADD7DEE2ECF9}"/>
              </a:ext>
            </a:extLst>
          </p:cNvPr>
          <p:cNvSpPr txBox="1"/>
          <p:nvPr/>
        </p:nvSpPr>
        <p:spPr>
          <a:xfrm>
            <a:off x="428315" y="659117"/>
            <a:ext cx="1157006" cy="316582"/>
          </a:xfrm>
          <a:prstGeom prst="rect">
            <a:avLst/>
          </a:prstGeom>
          <a:noFill/>
        </p:spPr>
        <p:txBody>
          <a:bodyPr wrap="square" rtlCol="0">
            <a:spAutoFit/>
          </a:bodyPr>
          <a:lstStyle/>
          <a:p>
            <a:pPr algn="r"/>
            <a:r>
              <a:rPr lang="es-PE" sz="1400" dirty="0">
                <a:solidFill>
                  <a:srgbClr val="161F2B"/>
                </a:solidFill>
                <a:latin typeface="Cambria" panose="02040503050406030204" pitchFamily="18" charset="0"/>
                <a:ea typeface="Cambria" panose="02040503050406030204" pitchFamily="18" charset="0"/>
              </a:rPr>
              <a:t>04/ 32</a:t>
            </a:r>
          </a:p>
        </p:txBody>
      </p:sp>
      <p:sp>
        <p:nvSpPr>
          <p:cNvPr id="6" name="CuadroTexto 5">
            <a:extLst>
              <a:ext uri="{FF2B5EF4-FFF2-40B4-BE49-F238E27FC236}">
                <a16:creationId xmlns:a16="http://schemas.microsoft.com/office/drawing/2014/main" id="{05EC57DA-1F2B-4940-BDAE-A602B0AA44AA}"/>
              </a:ext>
            </a:extLst>
          </p:cNvPr>
          <p:cNvSpPr txBox="1"/>
          <p:nvPr/>
        </p:nvSpPr>
        <p:spPr>
          <a:xfrm>
            <a:off x="2590637" y="625689"/>
            <a:ext cx="5925102" cy="307777"/>
          </a:xfrm>
          <a:prstGeom prst="rect">
            <a:avLst/>
          </a:prstGeom>
          <a:noFill/>
        </p:spPr>
        <p:txBody>
          <a:bodyPr wrap="square" rtlCol="0">
            <a:spAutoFit/>
          </a:bodyPr>
          <a:lstStyle/>
          <a:p>
            <a:r>
              <a:rPr lang="es-ES" sz="1400" dirty="0">
                <a:solidFill>
                  <a:srgbClr val="161F2B"/>
                </a:solidFill>
                <a:latin typeface="Cambria" panose="02040503050406030204" pitchFamily="18" charset="0"/>
                <a:ea typeface="Cambria" panose="02040503050406030204" pitchFamily="18" charset="0"/>
              </a:rPr>
              <a:t>Cuarto taller de escritos iniciales, presentación y seguimientos de casos</a:t>
            </a:r>
          </a:p>
        </p:txBody>
      </p:sp>
      <p:sp>
        <p:nvSpPr>
          <p:cNvPr id="7" name="CuadroTexto 6">
            <a:extLst>
              <a:ext uri="{FF2B5EF4-FFF2-40B4-BE49-F238E27FC236}">
                <a16:creationId xmlns:a16="http://schemas.microsoft.com/office/drawing/2014/main" id="{067CC273-F255-4675-8331-5D515000572D}"/>
              </a:ext>
            </a:extLst>
          </p:cNvPr>
          <p:cNvSpPr txBox="1"/>
          <p:nvPr/>
        </p:nvSpPr>
        <p:spPr>
          <a:xfrm>
            <a:off x="880338" y="1743453"/>
            <a:ext cx="6443003" cy="707886"/>
          </a:xfrm>
          <a:prstGeom prst="rect">
            <a:avLst/>
          </a:prstGeom>
          <a:noFill/>
        </p:spPr>
        <p:txBody>
          <a:bodyPr wrap="square" rtlCol="0">
            <a:spAutoFit/>
          </a:bodyPr>
          <a:lstStyle/>
          <a:p>
            <a:r>
              <a:rPr lang="es-PE" sz="4000" b="1" u="sng" dirty="0">
                <a:solidFill>
                  <a:srgbClr val="161F2B"/>
                </a:solidFill>
                <a:latin typeface="Cambria" panose="02040503050406030204" pitchFamily="18" charset="0"/>
                <a:ea typeface="Cambria" panose="02040503050406030204" pitchFamily="18" charset="0"/>
              </a:rPr>
              <a:t>Procedimiento interno</a:t>
            </a:r>
          </a:p>
        </p:txBody>
      </p:sp>
      <p:sp>
        <p:nvSpPr>
          <p:cNvPr id="12" name="CuadroTexto 11">
            <a:extLst>
              <a:ext uri="{FF2B5EF4-FFF2-40B4-BE49-F238E27FC236}">
                <a16:creationId xmlns:a16="http://schemas.microsoft.com/office/drawing/2014/main" id="{0B835EDE-9FC3-4A92-94E0-C0D8BF27C3DB}"/>
              </a:ext>
            </a:extLst>
          </p:cNvPr>
          <p:cNvSpPr txBox="1"/>
          <p:nvPr/>
        </p:nvSpPr>
        <p:spPr>
          <a:xfrm>
            <a:off x="880338" y="4935718"/>
            <a:ext cx="2574921" cy="1200329"/>
          </a:xfrm>
          <a:prstGeom prst="rect">
            <a:avLst/>
          </a:prstGeom>
          <a:noFill/>
        </p:spPr>
        <p:txBody>
          <a:bodyPr wrap="square" rtlCol="0">
            <a:spAutoFit/>
          </a:bodyPr>
          <a:lstStyle/>
          <a:p>
            <a:r>
              <a:rPr lang="es-PE" dirty="0">
                <a:solidFill>
                  <a:srgbClr val="161F2B"/>
                </a:solidFill>
                <a:latin typeface="Cambria" panose="02040503050406030204" pitchFamily="18" charset="0"/>
                <a:ea typeface="Cambria" panose="02040503050406030204" pitchFamily="18" charset="0"/>
              </a:rPr>
              <a:t>Escucha sin reproches, realiza preguntas, anota, resume, comenta aspectos generales.</a:t>
            </a:r>
          </a:p>
        </p:txBody>
      </p:sp>
      <p:sp>
        <p:nvSpPr>
          <p:cNvPr id="14" name="CuadroTexto 13">
            <a:extLst>
              <a:ext uri="{FF2B5EF4-FFF2-40B4-BE49-F238E27FC236}">
                <a16:creationId xmlns:a16="http://schemas.microsoft.com/office/drawing/2014/main" id="{71AB95FC-E0E9-4C71-AB67-F4C5143CE785}"/>
              </a:ext>
            </a:extLst>
          </p:cNvPr>
          <p:cNvSpPr txBox="1"/>
          <p:nvPr/>
        </p:nvSpPr>
        <p:spPr>
          <a:xfrm>
            <a:off x="3508138" y="4935718"/>
            <a:ext cx="2574921" cy="923330"/>
          </a:xfrm>
          <a:prstGeom prst="rect">
            <a:avLst/>
          </a:prstGeom>
          <a:noFill/>
        </p:spPr>
        <p:txBody>
          <a:bodyPr wrap="square" rtlCol="0">
            <a:spAutoFit/>
          </a:bodyPr>
          <a:lstStyle/>
          <a:p>
            <a:r>
              <a:rPr lang="es-PE" dirty="0">
                <a:latin typeface="Cambria" panose="02040503050406030204" pitchFamily="18" charset="0"/>
                <a:ea typeface="Cambria" panose="02040503050406030204" pitchFamily="18" charset="0"/>
              </a:rPr>
              <a:t>Solicita documentos al cliente (citación, DNI, etc.)</a:t>
            </a:r>
          </a:p>
        </p:txBody>
      </p:sp>
      <p:sp>
        <p:nvSpPr>
          <p:cNvPr id="16" name="CuadroTexto 15">
            <a:extLst>
              <a:ext uri="{FF2B5EF4-FFF2-40B4-BE49-F238E27FC236}">
                <a16:creationId xmlns:a16="http://schemas.microsoft.com/office/drawing/2014/main" id="{B0BC0EE9-0A64-4AB9-B18A-C37B51E3B5E7}"/>
              </a:ext>
            </a:extLst>
          </p:cNvPr>
          <p:cNvSpPr txBox="1"/>
          <p:nvPr/>
        </p:nvSpPr>
        <p:spPr>
          <a:xfrm>
            <a:off x="6160829" y="4935718"/>
            <a:ext cx="2574921" cy="923330"/>
          </a:xfrm>
          <a:prstGeom prst="rect">
            <a:avLst/>
          </a:prstGeom>
          <a:noFill/>
        </p:spPr>
        <p:txBody>
          <a:bodyPr wrap="square" rtlCol="0">
            <a:spAutoFit/>
          </a:bodyPr>
          <a:lstStyle/>
          <a:p>
            <a:r>
              <a:rPr lang="es-PE" dirty="0">
                <a:latin typeface="Cambria" panose="02040503050406030204" pitchFamily="18" charset="0"/>
                <a:ea typeface="Cambria" panose="02040503050406030204" pitchFamily="18" charset="0"/>
              </a:rPr>
              <a:t>Puede ser presencial o virtual. Correo electrónico, SINOE.</a:t>
            </a:r>
          </a:p>
        </p:txBody>
      </p:sp>
      <p:sp>
        <p:nvSpPr>
          <p:cNvPr id="17" name="CuadroTexto 16">
            <a:extLst>
              <a:ext uri="{FF2B5EF4-FFF2-40B4-BE49-F238E27FC236}">
                <a16:creationId xmlns:a16="http://schemas.microsoft.com/office/drawing/2014/main" id="{40BABB83-0515-4FE4-A20A-6657EEEFC28A}"/>
              </a:ext>
            </a:extLst>
          </p:cNvPr>
          <p:cNvSpPr txBox="1"/>
          <p:nvPr/>
        </p:nvSpPr>
        <p:spPr>
          <a:xfrm>
            <a:off x="8736739" y="4935718"/>
            <a:ext cx="2574921" cy="1200329"/>
          </a:xfrm>
          <a:prstGeom prst="rect">
            <a:avLst/>
          </a:prstGeom>
          <a:noFill/>
        </p:spPr>
        <p:txBody>
          <a:bodyPr wrap="square" rtlCol="0">
            <a:spAutoFit/>
          </a:bodyPr>
          <a:lstStyle/>
          <a:p>
            <a:r>
              <a:rPr lang="es-PE" dirty="0">
                <a:latin typeface="Cambria" panose="02040503050406030204" pitchFamily="18" charset="0"/>
                <a:ea typeface="Cambria" panose="02040503050406030204" pitchFamily="18" charset="0"/>
              </a:rPr>
              <a:t>Puede ser presencial o virtual. Llamadas telefónicas, WhatsApp, correo electrónico, etc.</a:t>
            </a:r>
          </a:p>
        </p:txBody>
      </p:sp>
      <p:sp>
        <p:nvSpPr>
          <p:cNvPr id="19" name="CuadroTexto 18">
            <a:extLst>
              <a:ext uri="{FF2B5EF4-FFF2-40B4-BE49-F238E27FC236}">
                <a16:creationId xmlns:a16="http://schemas.microsoft.com/office/drawing/2014/main" id="{91622008-5AA7-4B90-AB05-3E87BCFB174F}"/>
              </a:ext>
            </a:extLst>
          </p:cNvPr>
          <p:cNvSpPr txBox="1"/>
          <p:nvPr/>
        </p:nvSpPr>
        <p:spPr>
          <a:xfrm>
            <a:off x="880339" y="4522508"/>
            <a:ext cx="2574921" cy="415498"/>
          </a:xfrm>
          <a:prstGeom prst="rect">
            <a:avLst/>
          </a:prstGeom>
          <a:noFill/>
        </p:spPr>
        <p:txBody>
          <a:bodyPr wrap="square" rtlCol="0">
            <a:spAutoFit/>
          </a:bodyPr>
          <a:lstStyle/>
          <a:p>
            <a:r>
              <a:rPr lang="es-PE" sz="2100" b="1" dirty="0">
                <a:solidFill>
                  <a:srgbClr val="161F2B"/>
                </a:solidFill>
                <a:latin typeface="Cambria" panose="02040503050406030204" pitchFamily="18" charset="0"/>
                <a:ea typeface="Cambria" panose="02040503050406030204" pitchFamily="18" charset="0"/>
              </a:rPr>
              <a:t>Abogado</a:t>
            </a:r>
          </a:p>
        </p:txBody>
      </p:sp>
      <p:sp>
        <p:nvSpPr>
          <p:cNvPr id="20" name="CuadroTexto 19">
            <a:extLst>
              <a:ext uri="{FF2B5EF4-FFF2-40B4-BE49-F238E27FC236}">
                <a16:creationId xmlns:a16="http://schemas.microsoft.com/office/drawing/2014/main" id="{D0EAF2EC-3D09-44EF-98A6-8CF96CC10912}"/>
              </a:ext>
            </a:extLst>
          </p:cNvPr>
          <p:cNvSpPr txBox="1"/>
          <p:nvPr/>
        </p:nvSpPr>
        <p:spPr>
          <a:xfrm>
            <a:off x="3509127" y="4520220"/>
            <a:ext cx="2574921" cy="415498"/>
          </a:xfrm>
          <a:prstGeom prst="rect">
            <a:avLst/>
          </a:prstGeom>
          <a:noFill/>
        </p:spPr>
        <p:txBody>
          <a:bodyPr wrap="square" rtlCol="0">
            <a:spAutoFit/>
          </a:bodyPr>
          <a:lstStyle/>
          <a:p>
            <a:r>
              <a:rPr lang="es-PE" sz="2100" b="1" dirty="0">
                <a:solidFill>
                  <a:srgbClr val="161F2B"/>
                </a:solidFill>
                <a:latin typeface="Cambria" panose="02040503050406030204" pitchFamily="18" charset="0"/>
                <a:ea typeface="Cambria" panose="02040503050406030204" pitchFamily="18" charset="0"/>
              </a:rPr>
              <a:t>Asistente legal</a:t>
            </a:r>
          </a:p>
        </p:txBody>
      </p:sp>
      <p:sp>
        <p:nvSpPr>
          <p:cNvPr id="21" name="CuadroTexto 20">
            <a:extLst>
              <a:ext uri="{FF2B5EF4-FFF2-40B4-BE49-F238E27FC236}">
                <a16:creationId xmlns:a16="http://schemas.microsoft.com/office/drawing/2014/main" id="{4AB98E89-06AB-47FA-888F-BA373F280867}"/>
              </a:ext>
            </a:extLst>
          </p:cNvPr>
          <p:cNvSpPr txBox="1"/>
          <p:nvPr/>
        </p:nvSpPr>
        <p:spPr>
          <a:xfrm>
            <a:off x="6160829" y="4520220"/>
            <a:ext cx="2574921" cy="415498"/>
          </a:xfrm>
          <a:prstGeom prst="rect">
            <a:avLst/>
          </a:prstGeom>
          <a:noFill/>
        </p:spPr>
        <p:txBody>
          <a:bodyPr wrap="square" rtlCol="0">
            <a:spAutoFit/>
          </a:bodyPr>
          <a:lstStyle/>
          <a:p>
            <a:r>
              <a:rPr lang="es-PE" sz="2100" b="1" dirty="0">
                <a:solidFill>
                  <a:srgbClr val="161F2B"/>
                </a:solidFill>
                <a:latin typeface="Cambria" panose="02040503050406030204" pitchFamily="18" charset="0"/>
                <a:ea typeface="Cambria" panose="02040503050406030204" pitchFamily="18" charset="0"/>
              </a:rPr>
              <a:t>Asistente legal</a:t>
            </a:r>
          </a:p>
        </p:txBody>
      </p:sp>
      <p:sp>
        <p:nvSpPr>
          <p:cNvPr id="22" name="CuadroTexto 21">
            <a:extLst>
              <a:ext uri="{FF2B5EF4-FFF2-40B4-BE49-F238E27FC236}">
                <a16:creationId xmlns:a16="http://schemas.microsoft.com/office/drawing/2014/main" id="{A6403047-8A1E-41C6-BE58-6F00BF34EA5B}"/>
              </a:ext>
            </a:extLst>
          </p:cNvPr>
          <p:cNvSpPr txBox="1"/>
          <p:nvPr/>
        </p:nvSpPr>
        <p:spPr>
          <a:xfrm>
            <a:off x="8736739" y="4520220"/>
            <a:ext cx="2574921" cy="415498"/>
          </a:xfrm>
          <a:prstGeom prst="rect">
            <a:avLst/>
          </a:prstGeom>
          <a:noFill/>
        </p:spPr>
        <p:txBody>
          <a:bodyPr wrap="square" rtlCol="0">
            <a:spAutoFit/>
          </a:bodyPr>
          <a:lstStyle/>
          <a:p>
            <a:r>
              <a:rPr lang="es-PE" sz="2100" b="1" dirty="0">
                <a:solidFill>
                  <a:srgbClr val="161F2B"/>
                </a:solidFill>
                <a:latin typeface="Cambria" panose="02040503050406030204" pitchFamily="18" charset="0"/>
                <a:ea typeface="Cambria" panose="02040503050406030204" pitchFamily="18" charset="0"/>
              </a:rPr>
              <a:t>Asistente legal</a:t>
            </a:r>
          </a:p>
        </p:txBody>
      </p:sp>
      <p:cxnSp>
        <p:nvCxnSpPr>
          <p:cNvPr id="3" name="Conector recto 2">
            <a:extLst>
              <a:ext uri="{FF2B5EF4-FFF2-40B4-BE49-F238E27FC236}">
                <a16:creationId xmlns:a16="http://schemas.microsoft.com/office/drawing/2014/main" id="{608FCCB4-DC87-4FC0-9447-6C3D476BDDDE}"/>
              </a:ext>
            </a:extLst>
          </p:cNvPr>
          <p:cNvCxnSpPr>
            <a:cxnSpLocks/>
          </p:cNvCxnSpPr>
          <p:nvPr/>
        </p:nvCxnSpPr>
        <p:spPr>
          <a:xfrm>
            <a:off x="1042737" y="4170947"/>
            <a:ext cx="11149263" cy="0"/>
          </a:xfrm>
          <a:prstGeom prst="line">
            <a:avLst/>
          </a:prstGeom>
          <a:ln w="25400">
            <a:solidFill>
              <a:srgbClr val="EAC484"/>
            </a:solidFill>
          </a:ln>
        </p:spPr>
        <p:style>
          <a:lnRef idx="1">
            <a:schemeClr val="accent1"/>
          </a:lnRef>
          <a:fillRef idx="0">
            <a:schemeClr val="accent1"/>
          </a:fillRef>
          <a:effectRef idx="0">
            <a:schemeClr val="accent1"/>
          </a:effectRef>
          <a:fontRef idx="minor">
            <a:schemeClr val="tx1"/>
          </a:fontRef>
        </p:style>
      </p:cxnSp>
      <p:sp>
        <p:nvSpPr>
          <p:cNvPr id="9" name="Elipse 8">
            <a:extLst>
              <a:ext uri="{FF2B5EF4-FFF2-40B4-BE49-F238E27FC236}">
                <a16:creationId xmlns:a16="http://schemas.microsoft.com/office/drawing/2014/main" id="{B1413054-A017-461E-BF05-2E53E2DE2303}"/>
              </a:ext>
            </a:extLst>
          </p:cNvPr>
          <p:cNvSpPr/>
          <p:nvPr/>
        </p:nvSpPr>
        <p:spPr>
          <a:xfrm>
            <a:off x="958513" y="4030578"/>
            <a:ext cx="280737" cy="280737"/>
          </a:xfrm>
          <a:prstGeom prst="ellipse">
            <a:avLst/>
          </a:prstGeom>
          <a:solidFill>
            <a:schemeClr val="bg1"/>
          </a:solidFill>
          <a:ln w="25400">
            <a:solidFill>
              <a:srgbClr val="EAC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z</a:t>
            </a:r>
            <a:endParaRPr lang="es-PE" dirty="0"/>
          </a:p>
        </p:txBody>
      </p:sp>
      <p:sp>
        <p:nvSpPr>
          <p:cNvPr id="24" name="Elipse 23">
            <a:extLst>
              <a:ext uri="{FF2B5EF4-FFF2-40B4-BE49-F238E27FC236}">
                <a16:creationId xmlns:a16="http://schemas.microsoft.com/office/drawing/2014/main" id="{4472DE18-7391-4E67-8664-CF40CB1E4E8D}"/>
              </a:ext>
            </a:extLst>
          </p:cNvPr>
          <p:cNvSpPr/>
          <p:nvPr/>
        </p:nvSpPr>
        <p:spPr>
          <a:xfrm>
            <a:off x="3606617" y="4030578"/>
            <a:ext cx="280737" cy="280737"/>
          </a:xfrm>
          <a:prstGeom prst="ellipse">
            <a:avLst/>
          </a:prstGeom>
          <a:solidFill>
            <a:schemeClr val="bg1"/>
          </a:solidFill>
          <a:ln w="25400">
            <a:solidFill>
              <a:srgbClr val="EAC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z</a:t>
            </a:r>
            <a:endParaRPr lang="es-PE" dirty="0"/>
          </a:p>
        </p:txBody>
      </p:sp>
      <p:sp>
        <p:nvSpPr>
          <p:cNvPr id="25" name="Elipse 24">
            <a:extLst>
              <a:ext uri="{FF2B5EF4-FFF2-40B4-BE49-F238E27FC236}">
                <a16:creationId xmlns:a16="http://schemas.microsoft.com/office/drawing/2014/main" id="{F0512CC0-D61A-4E18-AFF4-7E96875D7662}"/>
              </a:ext>
            </a:extLst>
          </p:cNvPr>
          <p:cNvSpPr/>
          <p:nvPr/>
        </p:nvSpPr>
        <p:spPr>
          <a:xfrm>
            <a:off x="6160829" y="4030577"/>
            <a:ext cx="280737" cy="280737"/>
          </a:xfrm>
          <a:prstGeom prst="ellipse">
            <a:avLst/>
          </a:prstGeom>
          <a:solidFill>
            <a:schemeClr val="bg1"/>
          </a:solidFill>
          <a:ln w="25400">
            <a:solidFill>
              <a:srgbClr val="EAC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z</a:t>
            </a:r>
            <a:endParaRPr lang="es-PE" dirty="0"/>
          </a:p>
        </p:txBody>
      </p:sp>
      <p:sp>
        <p:nvSpPr>
          <p:cNvPr id="26" name="Elipse 25">
            <a:extLst>
              <a:ext uri="{FF2B5EF4-FFF2-40B4-BE49-F238E27FC236}">
                <a16:creationId xmlns:a16="http://schemas.microsoft.com/office/drawing/2014/main" id="{C9683660-8DBA-400F-843D-93190706D0BF}"/>
              </a:ext>
            </a:extLst>
          </p:cNvPr>
          <p:cNvSpPr/>
          <p:nvPr/>
        </p:nvSpPr>
        <p:spPr>
          <a:xfrm>
            <a:off x="8808933" y="4030578"/>
            <a:ext cx="280737" cy="280737"/>
          </a:xfrm>
          <a:prstGeom prst="ellipse">
            <a:avLst/>
          </a:prstGeom>
          <a:solidFill>
            <a:schemeClr val="bg1"/>
          </a:solidFill>
          <a:ln w="25400">
            <a:solidFill>
              <a:srgbClr val="EAC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z</a:t>
            </a:r>
            <a:endParaRPr lang="es-PE" dirty="0"/>
          </a:p>
        </p:txBody>
      </p:sp>
      <p:sp>
        <p:nvSpPr>
          <p:cNvPr id="28" name="CuadroTexto 27">
            <a:extLst>
              <a:ext uri="{FF2B5EF4-FFF2-40B4-BE49-F238E27FC236}">
                <a16:creationId xmlns:a16="http://schemas.microsoft.com/office/drawing/2014/main" id="{E463FAEA-4EC2-4C8E-BE8C-CAEF9A162A93}"/>
              </a:ext>
            </a:extLst>
          </p:cNvPr>
          <p:cNvSpPr txBox="1"/>
          <p:nvPr/>
        </p:nvSpPr>
        <p:spPr>
          <a:xfrm>
            <a:off x="880340" y="2832593"/>
            <a:ext cx="2574921" cy="400110"/>
          </a:xfrm>
          <a:prstGeom prst="rect">
            <a:avLst/>
          </a:prstGeom>
          <a:noFill/>
        </p:spPr>
        <p:txBody>
          <a:bodyPr wrap="square" rtlCol="0">
            <a:spAutoFit/>
          </a:bodyPr>
          <a:lstStyle/>
          <a:p>
            <a:r>
              <a:rPr lang="es-PE" sz="2000" dirty="0">
                <a:solidFill>
                  <a:srgbClr val="161F2B"/>
                </a:solidFill>
                <a:latin typeface="Cambria" panose="02040503050406030204" pitchFamily="18" charset="0"/>
                <a:ea typeface="Cambria" panose="02040503050406030204" pitchFamily="18" charset="0"/>
              </a:rPr>
              <a:t>Captación de clientes</a:t>
            </a:r>
          </a:p>
        </p:txBody>
      </p:sp>
      <p:sp>
        <p:nvSpPr>
          <p:cNvPr id="29" name="CuadroTexto 28">
            <a:extLst>
              <a:ext uri="{FF2B5EF4-FFF2-40B4-BE49-F238E27FC236}">
                <a16:creationId xmlns:a16="http://schemas.microsoft.com/office/drawing/2014/main" id="{AD8949BF-75E5-4E15-8FA1-D5A096008A13}"/>
              </a:ext>
            </a:extLst>
          </p:cNvPr>
          <p:cNvSpPr txBox="1"/>
          <p:nvPr/>
        </p:nvSpPr>
        <p:spPr>
          <a:xfrm>
            <a:off x="3509128" y="2801436"/>
            <a:ext cx="2574921" cy="1015663"/>
          </a:xfrm>
          <a:prstGeom prst="rect">
            <a:avLst/>
          </a:prstGeom>
          <a:noFill/>
        </p:spPr>
        <p:txBody>
          <a:bodyPr wrap="square" rtlCol="0">
            <a:spAutoFit/>
          </a:bodyPr>
          <a:lstStyle/>
          <a:p>
            <a:r>
              <a:rPr lang="es-PE" sz="2000" b="1" dirty="0">
                <a:solidFill>
                  <a:srgbClr val="161F2B"/>
                </a:solidFill>
                <a:latin typeface="Cambria" panose="02040503050406030204" pitchFamily="18" charset="0"/>
                <a:ea typeface="Cambria" panose="02040503050406030204" pitchFamily="18" charset="0"/>
              </a:rPr>
              <a:t>Proyección de apersonamiento y otros pedidos</a:t>
            </a:r>
          </a:p>
        </p:txBody>
      </p:sp>
      <p:sp>
        <p:nvSpPr>
          <p:cNvPr id="31" name="CuadroTexto 30">
            <a:extLst>
              <a:ext uri="{FF2B5EF4-FFF2-40B4-BE49-F238E27FC236}">
                <a16:creationId xmlns:a16="http://schemas.microsoft.com/office/drawing/2014/main" id="{6E480D44-1436-44EC-9F60-121B451D03FD}"/>
              </a:ext>
            </a:extLst>
          </p:cNvPr>
          <p:cNvSpPr txBox="1"/>
          <p:nvPr/>
        </p:nvSpPr>
        <p:spPr>
          <a:xfrm>
            <a:off x="6161822" y="2833724"/>
            <a:ext cx="2574921" cy="707886"/>
          </a:xfrm>
          <a:prstGeom prst="rect">
            <a:avLst/>
          </a:prstGeom>
          <a:noFill/>
        </p:spPr>
        <p:txBody>
          <a:bodyPr wrap="square" rtlCol="0">
            <a:spAutoFit/>
          </a:bodyPr>
          <a:lstStyle/>
          <a:p>
            <a:r>
              <a:rPr lang="es-PE" sz="2000" b="1" dirty="0">
                <a:solidFill>
                  <a:srgbClr val="161F2B"/>
                </a:solidFill>
                <a:latin typeface="Cambria" panose="02040503050406030204" pitchFamily="18" charset="0"/>
                <a:ea typeface="Cambria" panose="02040503050406030204" pitchFamily="18" charset="0"/>
              </a:rPr>
              <a:t>Presentación de escritos</a:t>
            </a:r>
          </a:p>
        </p:txBody>
      </p:sp>
      <p:sp>
        <p:nvSpPr>
          <p:cNvPr id="32" name="CuadroTexto 31">
            <a:extLst>
              <a:ext uri="{FF2B5EF4-FFF2-40B4-BE49-F238E27FC236}">
                <a16:creationId xmlns:a16="http://schemas.microsoft.com/office/drawing/2014/main" id="{3C024FDA-11B1-4E1C-9F1F-00869EB325D2}"/>
              </a:ext>
            </a:extLst>
          </p:cNvPr>
          <p:cNvSpPr txBox="1"/>
          <p:nvPr/>
        </p:nvSpPr>
        <p:spPr>
          <a:xfrm>
            <a:off x="8736739" y="2827422"/>
            <a:ext cx="2574921" cy="400110"/>
          </a:xfrm>
          <a:prstGeom prst="rect">
            <a:avLst/>
          </a:prstGeom>
          <a:noFill/>
        </p:spPr>
        <p:txBody>
          <a:bodyPr wrap="square" rtlCol="0">
            <a:spAutoFit/>
          </a:bodyPr>
          <a:lstStyle/>
          <a:p>
            <a:r>
              <a:rPr lang="es-PE" sz="2000" b="1" dirty="0">
                <a:solidFill>
                  <a:srgbClr val="161F2B"/>
                </a:solidFill>
                <a:latin typeface="Cambria" panose="02040503050406030204" pitchFamily="18" charset="0"/>
                <a:ea typeface="Cambria" panose="02040503050406030204" pitchFamily="18" charset="0"/>
              </a:rPr>
              <a:t>Seguimientos</a:t>
            </a:r>
          </a:p>
        </p:txBody>
      </p:sp>
      <p:pic>
        <p:nvPicPr>
          <p:cNvPr id="2" name="Imagen 1">
            <a:extLst>
              <a:ext uri="{FF2B5EF4-FFF2-40B4-BE49-F238E27FC236}">
                <a16:creationId xmlns:a16="http://schemas.microsoft.com/office/drawing/2014/main" id="{A0A44774-89BF-21B1-18F0-643491587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4902" y="608997"/>
            <a:ext cx="1838601" cy="776954"/>
          </a:xfrm>
          <a:prstGeom prst="rect">
            <a:avLst/>
          </a:prstGeom>
        </p:spPr>
      </p:pic>
      <p:sp>
        <p:nvSpPr>
          <p:cNvPr id="27" name="Elipse 26">
            <a:extLst>
              <a:ext uri="{FF2B5EF4-FFF2-40B4-BE49-F238E27FC236}">
                <a16:creationId xmlns:a16="http://schemas.microsoft.com/office/drawing/2014/main" id="{3629BBA9-7798-42F9-900C-F316C5198617}"/>
              </a:ext>
            </a:extLst>
          </p:cNvPr>
          <p:cNvSpPr/>
          <p:nvPr/>
        </p:nvSpPr>
        <p:spPr>
          <a:xfrm>
            <a:off x="918881" y="3959868"/>
            <a:ext cx="360000" cy="360000"/>
          </a:xfrm>
          <a:prstGeom prst="ellipse">
            <a:avLst/>
          </a:prstGeom>
          <a:solidFill>
            <a:srgbClr val="EAC484"/>
          </a:solidFill>
          <a:ln w="2540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Geometria Bold" panose="020B0703020204020204" pitchFamily="34" charset="0"/>
              </a:rPr>
              <a:t>1</a:t>
            </a:r>
            <a:endParaRPr lang="es-PE" sz="2800" dirty="0">
              <a:latin typeface="Geometria Bold" panose="020B0703020204020204" pitchFamily="34" charset="0"/>
            </a:endParaRPr>
          </a:p>
        </p:txBody>
      </p:sp>
      <p:sp>
        <p:nvSpPr>
          <p:cNvPr id="30" name="Elipse 29">
            <a:extLst>
              <a:ext uri="{FF2B5EF4-FFF2-40B4-BE49-F238E27FC236}">
                <a16:creationId xmlns:a16="http://schemas.microsoft.com/office/drawing/2014/main" id="{5A5BD1BC-18E0-4DAB-9F25-C922CF155379}"/>
              </a:ext>
            </a:extLst>
          </p:cNvPr>
          <p:cNvSpPr/>
          <p:nvPr/>
        </p:nvSpPr>
        <p:spPr>
          <a:xfrm>
            <a:off x="3562043" y="3951314"/>
            <a:ext cx="360000" cy="360000"/>
          </a:xfrm>
          <a:prstGeom prst="ellipse">
            <a:avLst/>
          </a:prstGeom>
          <a:solidFill>
            <a:srgbClr val="EAC484"/>
          </a:solidFill>
          <a:ln w="2540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Geometria Bold" panose="020B0703020204020204" pitchFamily="34" charset="0"/>
              </a:rPr>
              <a:t>2</a:t>
            </a:r>
            <a:endParaRPr lang="es-PE" sz="2800" dirty="0">
              <a:latin typeface="Geometria Bold" panose="020B0703020204020204" pitchFamily="34" charset="0"/>
            </a:endParaRPr>
          </a:p>
        </p:txBody>
      </p:sp>
      <p:sp>
        <p:nvSpPr>
          <p:cNvPr id="33" name="Elipse 32">
            <a:extLst>
              <a:ext uri="{FF2B5EF4-FFF2-40B4-BE49-F238E27FC236}">
                <a16:creationId xmlns:a16="http://schemas.microsoft.com/office/drawing/2014/main" id="{CBA68B8F-4ABE-4A29-A167-8A0EAC55E20C}"/>
              </a:ext>
            </a:extLst>
          </p:cNvPr>
          <p:cNvSpPr/>
          <p:nvPr/>
        </p:nvSpPr>
        <p:spPr>
          <a:xfrm>
            <a:off x="6126140" y="3964064"/>
            <a:ext cx="360000" cy="360000"/>
          </a:xfrm>
          <a:prstGeom prst="ellipse">
            <a:avLst/>
          </a:prstGeom>
          <a:solidFill>
            <a:srgbClr val="EAC484"/>
          </a:solidFill>
          <a:ln w="2540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Geometria Bold" panose="020B0703020204020204" pitchFamily="34" charset="0"/>
              </a:rPr>
              <a:t>3</a:t>
            </a:r>
            <a:endParaRPr lang="es-PE" sz="2800" dirty="0">
              <a:latin typeface="Geometria Bold" panose="020B0703020204020204" pitchFamily="34" charset="0"/>
            </a:endParaRPr>
          </a:p>
        </p:txBody>
      </p:sp>
      <p:sp>
        <p:nvSpPr>
          <p:cNvPr id="34" name="Elipse 33">
            <a:extLst>
              <a:ext uri="{FF2B5EF4-FFF2-40B4-BE49-F238E27FC236}">
                <a16:creationId xmlns:a16="http://schemas.microsoft.com/office/drawing/2014/main" id="{10281378-1B88-4425-9CA4-612BCD97DFE5}"/>
              </a:ext>
            </a:extLst>
          </p:cNvPr>
          <p:cNvSpPr/>
          <p:nvPr/>
        </p:nvSpPr>
        <p:spPr>
          <a:xfrm>
            <a:off x="8734613" y="3959868"/>
            <a:ext cx="360000" cy="360000"/>
          </a:xfrm>
          <a:prstGeom prst="ellipse">
            <a:avLst/>
          </a:prstGeom>
          <a:solidFill>
            <a:srgbClr val="EAC484"/>
          </a:solidFill>
          <a:ln w="25400">
            <a:noFill/>
          </a:ln>
          <a:effectLst>
            <a:outerShdw blurRad="635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Geometria Bold" panose="020B0703020204020204" pitchFamily="34" charset="0"/>
              </a:rPr>
              <a:t>4</a:t>
            </a:r>
            <a:endParaRPr lang="es-PE" sz="2800" dirty="0">
              <a:latin typeface="Geometria Bold" panose="020B0703020204020204" pitchFamily="34" charset="0"/>
            </a:endParaRPr>
          </a:p>
        </p:txBody>
      </p:sp>
    </p:spTree>
    <p:extLst>
      <p:ext uri="{BB962C8B-B14F-4D97-AF65-F5344CB8AC3E}">
        <p14:creationId xmlns:p14="http://schemas.microsoft.com/office/powerpoint/2010/main" val="170184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61F2B"/>
        </a:soli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048A8F6B-08E9-4A26-AD90-4D4A5582B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2542" y="625585"/>
            <a:ext cx="2032753" cy="858999"/>
          </a:xfrm>
          <a:prstGeom prst="rect">
            <a:avLst/>
          </a:prstGeom>
        </p:spPr>
      </p:pic>
      <p:sp>
        <p:nvSpPr>
          <p:cNvPr id="19" name="CuadroTexto 18">
            <a:extLst>
              <a:ext uri="{FF2B5EF4-FFF2-40B4-BE49-F238E27FC236}">
                <a16:creationId xmlns:a16="http://schemas.microsoft.com/office/drawing/2014/main" id="{9B162526-571C-43A6-8D2F-5DA96596B00E}"/>
              </a:ext>
            </a:extLst>
          </p:cNvPr>
          <p:cNvSpPr txBox="1"/>
          <p:nvPr/>
        </p:nvSpPr>
        <p:spPr>
          <a:xfrm>
            <a:off x="957282" y="2798787"/>
            <a:ext cx="5362652" cy="1569660"/>
          </a:xfrm>
          <a:prstGeom prst="rect">
            <a:avLst/>
          </a:prstGeom>
          <a:noFill/>
        </p:spPr>
        <p:txBody>
          <a:bodyPr wrap="square" rtlCol="0" anchor="ctr">
            <a:spAutoFit/>
          </a:bodyPr>
          <a:lstStyle/>
          <a:p>
            <a:r>
              <a:rPr lang="es-PE" sz="4800" b="1" dirty="0">
                <a:solidFill>
                  <a:srgbClr val="EEF1F3"/>
                </a:solidFill>
                <a:latin typeface="Cambria" panose="02040503050406030204" pitchFamily="18" charset="0"/>
                <a:ea typeface="Cambria" panose="02040503050406030204" pitchFamily="18" charset="0"/>
              </a:rPr>
              <a:t>I. Proyección de escritos iniciales</a:t>
            </a:r>
          </a:p>
        </p:txBody>
      </p:sp>
      <p:sp>
        <p:nvSpPr>
          <p:cNvPr id="20" name="CuadroTexto 19">
            <a:extLst>
              <a:ext uri="{FF2B5EF4-FFF2-40B4-BE49-F238E27FC236}">
                <a16:creationId xmlns:a16="http://schemas.microsoft.com/office/drawing/2014/main" id="{4F467BB0-C441-4DDF-9905-A8CFBC3FC18B}"/>
              </a:ext>
            </a:extLst>
          </p:cNvPr>
          <p:cNvSpPr txBox="1"/>
          <p:nvPr/>
        </p:nvSpPr>
        <p:spPr>
          <a:xfrm>
            <a:off x="2578197" y="671767"/>
            <a:ext cx="5813134" cy="307777"/>
          </a:xfrm>
          <a:prstGeom prst="rect">
            <a:avLst/>
          </a:prstGeom>
          <a:noFill/>
        </p:spPr>
        <p:txBody>
          <a:bodyPr wrap="square" rtlCol="0">
            <a:spAutoFit/>
          </a:bodyPr>
          <a:lstStyle/>
          <a:p>
            <a:r>
              <a:rPr lang="es-ES" sz="1400" dirty="0">
                <a:solidFill>
                  <a:schemeClr val="bg1"/>
                </a:solidFill>
                <a:latin typeface="Cambria" panose="02040503050406030204" pitchFamily="18" charset="0"/>
                <a:ea typeface="Cambria" panose="02040503050406030204" pitchFamily="18" charset="0"/>
              </a:rPr>
              <a:t>Cuarto taller de escritos iniciales, presentación y seguimientos de casos</a:t>
            </a:r>
          </a:p>
        </p:txBody>
      </p:sp>
      <p:sp>
        <p:nvSpPr>
          <p:cNvPr id="21" name="CuadroTexto 20">
            <a:extLst>
              <a:ext uri="{FF2B5EF4-FFF2-40B4-BE49-F238E27FC236}">
                <a16:creationId xmlns:a16="http://schemas.microsoft.com/office/drawing/2014/main" id="{F74149A4-BF3D-43C7-B243-A04CDF78007A}"/>
              </a:ext>
            </a:extLst>
          </p:cNvPr>
          <p:cNvSpPr txBox="1"/>
          <p:nvPr/>
        </p:nvSpPr>
        <p:spPr>
          <a:xfrm>
            <a:off x="534630" y="662962"/>
            <a:ext cx="1157006" cy="316582"/>
          </a:xfrm>
          <a:prstGeom prst="rect">
            <a:avLst/>
          </a:prstGeom>
          <a:noFill/>
        </p:spPr>
        <p:txBody>
          <a:bodyPr wrap="square" rtlCol="0">
            <a:spAutoFit/>
          </a:bodyPr>
          <a:lstStyle/>
          <a:p>
            <a:pPr algn="r"/>
            <a:r>
              <a:rPr lang="es-PE" sz="1400" dirty="0">
                <a:solidFill>
                  <a:schemeClr val="bg1"/>
                </a:solidFill>
                <a:latin typeface="Cambria" panose="02040503050406030204" pitchFamily="18" charset="0"/>
                <a:ea typeface="Cambria" panose="02040503050406030204" pitchFamily="18" charset="0"/>
              </a:rPr>
              <a:t>05/ 32</a:t>
            </a:r>
          </a:p>
        </p:txBody>
      </p:sp>
      <p:cxnSp>
        <p:nvCxnSpPr>
          <p:cNvPr id="23" name="Conector recto 22">
            <a:extLst>
              <a:ext uri="{FF2B5EF4-FFF2-40B4-BE49-F238E27FC236}">
                <a16:creationId xmlns:a16="http://schemas.microsoft.com/office/drawing/2014/main" id="{45FBC513-E5C6-433D-AA76-C65E75A4E9C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pic>
        <p:nvPicPr>
          <p:cNvPr id="25" name="Imagen 24">
            <a:extLst>
              <a:ext uri="{FF2B5EF4-FFF2-40B4-BE49-F238E27FC236}">
                <a16:creationId xmlns:a16="http://schemas.microsoft.com/office/drawing/2014/main" id="{D856F54F-9A04-475A-84B0-5D87A49E2F0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831" r="16831"/>
          <a:stretch/>
        </p:blipFill>
        <p:spPr>
          <a:xfrm>
            <a:off x="7238893" y="1988485"/>
            <a:ext cx="4136402" cy="4151010"/>
          </a:xfrm>
          <a:prstGeom prst="ellipse">
            <a:avLst/>
          </a:prstGeom>
        </p:spPr>
      </p:pic>
    </p:spTree>
    <p:extLst>
      <p:ext uri="{BB962C8B-B14F-4D97-AF65-F5344CB8AC3E}">
        <p14:creationId xmlns:p14="http://schemas.microsoft.com/office/powerpoint/2010/main" val="1658222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BAE31FD7-52EC-4E44-AFA7-BB0E471EA013}"/>
              </a:ext>
            </a:extLst>
          </p:cNvPr>
          <p:cNvSpPr/>
          <p:nvPr/>
        </p:nvSpPr>
        <p:spPr>
          <a:xfrm>
            <a:off x="6096000" y="0"/>
            <a:ext cx="6096000" cy="6857995"/>
          </a:xfrm>
          <a:prstGeom prst="rect">
            <a:avLst/>
          </a:prstGeom>
          <a:solidFill>
            <a:srgbClr val="EE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 name="Conector recto 3">
            <a:extLst>
              <a:ext uri="{FF2B5EF4-FFF2-40B4-BE49-F238E27FC236}">
                <a16:creationId xmlns:a16="http://schemas.microsoft.com/office/drawing/2014/main" id="{595FB8E3-243E-4DC6-AF60-8A0DFDA9762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561EB37-FEC4-4AAE-8A07-ADD7DEE2ECF9}"/>
              </a:ext>
            </a:extLst>
          </p:cNvPr>
          <p:cNvSpPr txBox="1"/>
          <p:nvPr/>
        </p:nvSpPr>
        <p:spPr>
          <a:xfrm>
            <a:off x="428315" y="659117"/>
            <a:ext cx="1157006" cy="316582"/>
          </a:xfrm>
          <a:prstGeom prst="rect">
            <a:avLst/>
          </a:prstGeom>
          <a:noFill/>
        </p:spPr>
        <p:txBody>
          <a:bodyPr wrap="square" rtlCol="0">
            <a:spAutoFit/>
          </a:bodyPr>
          <a:lstStyle/>
          <a:p>
            <a:pPr algn="r"/>
            <a:r>
              <a:rPr lang="es-PE" sz="1400" dirty="0">
                <a:solidFill>
                  <a:srgbClr val="161F2B"/>
                </a:solidFill>
                <a:latin typeface="Cambria" panose="02040503050406030204" pitchFamily="18" charset="0"/>
                <a:ea typeface="Cambria" panose="02040503050406030204" pitchFamily="18" charset="0"/>
              </a:rPr>
              <a:t>06/ 32</a:t>
            </a:r>
          </a:p>
        </p:txBody>
      </p:sp>
      <p:sp>
        <p:nvSpPr>
          <p:cNvPr id="23" name="CuadroTexto 22">
            <a:extLst>
              <a:ext uri="{FF2B5EF4-FFF2-40B4-BE49-F238E27FC236}">
                <a16:creationId xmlns:a16="http://schemas.microsoft.com/office/drawing/2014/main" id="{4EBC24FD-4D41-4C1B-BDD5-7151E517AE02}"/>
              </a:ext>
            </a:extLst>
          </p:cNvPr>
          <p:cNvSpPr txBox="1"/>
          <p:nvPr/>
        </p:nvSpPr>
        <p:spPr>
          <a:xfrm>
            <a:off x="750627" y="1423242"/>
            <a:ext cx="5214744" cy="954107"/>
          </a:xfrm>
          <a:prstGeom prst="rect">
            <a:avLst/>
          </a:prstGeom>
          <a:noFill/>
        </p:spPr>
        <p:txBody>
          <a:bodyPr wrap="square" rtlCol="0">
            <a:spAutoFit/>
          </a:bodyPr>
          <a:lstStyle/>
          <a:p>
            <a:r>
              <a:rPr lang="es-MX" sz="2800" b="1" u="sng" dirty="0">
                <a:solidFill>
                  <a:srgbClr val="161F2B"/>
                </a:solidFill>
                <a:latin typeface="Cambria" panose="02040503050406030204" pitchFamily="18" charset="0"/>
                <a:ea typeface="Cambria" panose="02040503050406030204" pitchFamily="18" charset="0"/>
              </a:rPr>
              <a:t>1er Caso</a:t>
            </a:r>
            <a:r>
              <a:rPr lang="es-MX" sz="2800" b="1" dirty="0">
                <a:solidFill>
                  <a:srgbClr val="161F2B"/>
                </a:solidFill>
                <a:latin typeface="Cambria" panose="02040503050406030204" pitchFamily="18" charset="0"/>
                <a:ea typeface="Cambria" panose="02040503050406030204" pitchFamily="18" charset="0"/>
              </a:rPr>
              <a:t>: </a:t>
            </a:r>
            <a:r>
              <a:rPr lang="es-ES" sz="2800" b="1" kern="100" dirty="0">
                <a:effectLst/>
                <a:latin typeface="Cambria" panose="02040503050406030204" pitchFamily="18" charset="0"/>
                <a:ea typeface="Calibri" panose="020F0502020204030204" pitchFamily="34" charset="0"/>
                <a:cs typeface="Times New Roman" panose="02020603050405020304" pitchFamily="18" charset="0"/>
              </a:rPr>
              <a:t>Simón Carlos Aguilar Pérez </a:t>
            </a:r>
            <a:endParaRPr lang="es-PE" sz="2800" b="1" dirty="0">
              <a:solidFill>
                <a:srgbClr val="161F2B"/>
              </a:solidFill>
              <a:latin typeface="Cambria" panose="02040503050406030204" pitchFamily="18" charset="0"/>
              <a:ea typeface="Cambria" panose="02040503050406030204" pitchFamily="18" charset="0"/>
            </a:endParaRPr>
          </a:p>
        </p:txBody>
      </p:sp>
      <p:sp>
        <p:nvSpPr>
          <p:cNvPr id="19" name="CuadroTexto 18">
            <a:extLst>
              <a:ext uri="{FF2B5EF4-FFF2-40B4-BE49-F238E27FC236}">
                <a16:creationId xmlns:a16="http://schemas.microsoft.com/office/drawing/2014/main" id="{93EA4139-E9BD-4C28-8DCA-A280DE65BED8}"/>
              </a:ext>
            </a:extLst>
          </p:cNvPr>
          <p:cNvSpPr txBox="1"/>
          <p:nvPr/>
        </p:nvSpPr>
        <p:spPr>
          <a:xfrm>
            <a:off x="7446144" y="2358167"/>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Citación policial</a:t>
            </a:r>
            <a:endParaRPr lang="es-PE" sz="2100" dirty="0">
              <a:solidFill>
                <a:srgbClr val="161F2B"/>
              </a:solidFill>
              <a:latin typeface="Geometria Bold" panose="020B0703020204020204" pitchFamily="34" charset="0"/>
            </a:endParaRPr>
          </a:p>
        </p:txBody>
      </p:sp>
      <p:sp>
        <p:nvSpPr>
          <p:cNvPr id="20" name="CuadroTexto 19">
            <a:extLst>
              <a:ext uri="{FF2B5EF4-FFF2-40B4-BE49-F238E27FC236}">
                <a16:creationId xmlns:a16="http://schemas.microsoft.com/office/drawing/2014/main" id="{ABC062E8-9E55-4CD1-9F50-CA7F0D1909BE}"/>
              </a:ext>
            </a:extLst>
          </p:cNvPr>
          <p:cNvSpPr txBox="1"/>
          <p:nvPr/>
        </p:nvSpPr>
        <p:spPr>
          <a:xfrm>
            <a:off x="1550887" y="2541658"/>
            <a:ext cx="4013046" cy="2893100"/>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El caso: </a:t>
            </a:r>
            <a:r>
              <a:rPr lang="es-ES" sz="1400" dirty="0">
                <a:latin typeface="Cambria" panose="02040503050406030204" pitchFamily="18" charset="0"/>
                <a:ea typeface="Cambria" panose="02040503050406030204" pitchFamily="18" charset="0"/>
              </a:rPr>
              <a:t>	el Sr. Simón Carlos Aguilar Pérez nos informa que el día 23.07.24 fue notificado con una citación policial mediante el cual lo citan a brindar su declaración testimonial el día 25.07.24 en las instalaciones de la Dirección de Investigación de Lavado de Activos (DIRILA) de la PNP. Sin embargo, nos comenta que no podrá asistir por temas personales (es padre soltero de 3 menores hijos y no puede dejarlos solos), por lo que nos solicita que lo apoyemos únicamente con solicitar la reprogramación de su declaración testimonial (no apersonamiento). </a:t>
            </a:r>
            <a:r>
              <a:rPr lang="es-ES" sz="1400" u="sng" dirty="0">
                <a:latin typeface="Cambria" panose="02040503050406030204" pitchFamily="18" charset="0"/>
                <a:ea typeface="Cambria" panose="02040503050406030204" pitchFamily="18" charset="0"/>
              </a:rPr>
              <a:t>Nos envía copia de la citación policial</a:t>
            </a:r>
            <a:r>
              <a:rPr lang="es-ES" sz="1400" dirty="0">
                <a:latin typeface="Cambria" panose="02040503050406030204" pitchFamily="18" charset="0"/>
                <a:ea typeface="Cambria" panose="02040503050406030204" pitchFamily="18" charset="0"/>
              </a:rPr>
              <a:t>. </a:t>
            </a:r>
            <a:endParaRPr lang="es-PE" sz="1400" dirty="0">
              <a:latin typeface="Cambria" panose="02040503050406030204" pitchFamily="18" charset="0"/>
              <a:ea typeface="Cambria" panose="02040503050406030204" pitchFamily="18" charset="0"/>
            </a:endParaRPr>
          </a:p>
        </p:txBody>
      </p:sp>
      <p:pic>
        <p:nvPicPr>
          <p:cNvPr id="3" name="Imagen 2">
            <a:extLst>
              <a:ext uri="{FF2B5EF4-FFF2-40B4-BE49-F238E27FC236}">
                <a16:creationId xmlns:a16="http://schemas.microsoft.com/office/drawing/2014/main" id="{DCF1CECE-D23B-442F-9C33-54A4D9E3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627" y="2630853"/>
            <a:ext cx="540000" cy="545826"/>
          </a:xfrm>
          <a:prstGeom prst="rect">
            <a:avLst/>
          </a:prstGeom>
          <a:effectLst>
            <a:outerShdw blurRad="63500" dist="50800" dir="2700000" algn="tl" rotWithShape="0">
              <a:schemeClr val="tx1">
                <a:lumMod val="85000"/>
                <a:lumOff val="15000"/>
                <a:alpha val="50000"/>
              </a:schemeClr>
            </a:outerShdw>
          </a:effectLst>
        </p:spPr>
      </p:pic>
      <p:pic>
        <p:nvPicPr>
          <p:cNvPr id="2" name="Imagen 1">
            <a:extLst>
              <a:ext uri="{FF2B5EF4-FFF2-40B4-BE49-F238E27FC236}">
                <a16:creationId xmlns:a16="http://schemas.microsoft.com/office/drawing/2014/main" id="{4E2A7F9C-4F38-3A64-2CB6-B58943BB3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902" y="608997"/>
            <a:ext cx="1838601" cy="776954"/>
          </a:xfrm>
          <a:prstGeom prst="rect">
            <a:avLst/>
          </a:prstGeom>
        </p:spPr>
      </p:pic>
      <p:pic>
        <p:nvPicPr>
          <p:cNvPr id="24" name="Imagen 23">
            <a:hlinkClick r:id="rId4" action="ppaction://hlinkfile"/>
            <a:extLst>
              <a:ext uri="{FF2B5EF4-FFF2-40B4-BE49-F238E27FC236}">
                <a16:creationId xmlns:a16="http://schemas.microsoft.com/office/drawing/2014/main" id="{1069C7B8-BA91-4F92-AAE4-FCBFA3C15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1151" y="2197702"/>
            <a:ext cx="720000" cy="727769"/>
          </a:xfrm>
          <a:prstGeom prst="rect">
            <a:avLst/>
          </a:prstGeom>
          <a:effectLst>
            <a:outerShdw blurRad="63500" dist="50800" dir="2700000" algn="tl" rotWithShape="0">
              <a:schemeClr val="tx1">
                <a:lumMod val="85000"/>
                <a:lumOff val="15000"/>
                <a:alpha val="50000"/>
              </a:schemeClr>
            </a:outerShdw>
          </a:effectLst>
        </p:spPr>
      </p:pic>
      <p:pic>
        <p:nvPicPr>
          <p:cNvPr id="25" name="Imagen 24">
            <a:hlinkClick r:id="rId6" action="ppaction://hlinkfile"/>
            <a:extLst>
              <a:ext uri="{FF2B5EF4-FFF2-40B4-BE49-F238E27FC236}">
                <a16:creationId xmlns:a16="http://schemas.microsoft.com/office/drawing/2014/main" id="{06C757FA-72BE-48A5-AC6D-AF1E0F32B1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8" y="3181746"/>
            <a:ext cx="720000" cy="727769"/>
          </a:xfrm>
          <a:prstGeom prst="rect">
            <a:avLst/>
          </a:prstGeom>
          <a:effectLst>
            <a:outerShdw blurRad="63500" dist="50800" dir="2700000" algn="tl" rotWithShape="0">
              <a:schemeClr val="tx1">
                <a:lumMod val="85000"/>
                <a:lumOff val="15000"/>
                <a:alpha val="50000"/>
              </a:schemeClr>
            </a:outerShdw>
          </a:effectLst>
        </p:spPr>
      </p:pic>
      <p:sp>
        <p:nvSpPr>
          <p:cNvPr id="26" name="CuadroTexto 25">
            <a:extLst>
              <a:ext uri="{FF2B5EF4-FFF2-40B4-BE49-F238E27FC236}">
                <a16:creationId xmlns:a16="http://schemas.microsoft.com/office/drawing/2014/main" id="{116C9C4E-797F-46C6-8A3C-8043C3455FE5}"/>
              </a:ext>
            </a:extLst>
          </p:cNvPr>
          <p:cNvSpPr txBox="1"/>
          <p:nvPr/>
        </p:nvSpPr>
        <p:spPr>
          <a:xfrm>
            <a:off x="7446144" y="3344029"/>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DNI</a:t>
            </a:r>
            <a:endParaRPr lang="es-PE" sz="2100" dirty="0">
              <a:solidFill>
                <a:srgbClr val="161F2B"/>
              </a:solidFill>
              <a:latin typeface="Geometria Bold" panose="020B0703020204020204" pitchFamily="34" charset="0"/>
            </a:endParaRPr>
          </a:p>
        </p:txBody>
      </p:sp>
      <p:sp>
        <p:nvSpPr>
          <p:cNvPr id="27" name="CuadroTexto 26">
            <a:extLst>
              <a:ext uri="{FF2B5EF4-FFF2-40B4-BE49-F238E27FC236}">
                <a16:creationId xmlns:a16="http://schemas.microsoft.com/office/drawing/2014/main" id="{52B84FF9-2C8E-40DF-AE02-708E436805DC}"/>
              </a:ext>
            </a:extLst>
          </p:cNvPr>
          <p:cNvSpPr txBox="1"/>
          <p:nvPr/>
        </p:nvSpPr>
        <p:spPr>
          <a:xfrm>
            <a:off x="2435126" y="608997"/>
            <a:ext cx="5850457" cy="307777"/>
          </a:xfrm>
          <a:prstGeom prst="rect">
            <a:avLst/>
          </a:prstGeom>
          <a:noFill/>
        </p:spPr>
        <p:txBody>
          <a:bodyPr wrap="square" rtlCol="0">
            <a:spAutoFit/>
          </a:bodyPr>
          <a:lstStyle/>
          <a:p>
            <a:r>
              <a:rPr lang="es-ES" sz="1400" dirty="0">
                <a:solidFill>
                  <a:srgbClr val="161F2B"/>
                </a:solidFill>
                <a:latin typeface="Cambria" panose="02040503050406030204" pitchFamily="18" charset="0"/>
                <a:ea typeface="Cambria" panose="02040503050406030204" pitchFamily="18" charset="0"/>
              </a:rPr>
              <a:t>Cuarto taller de escritos iniciales, presentación y seguimientos de casos</a:t>
            </a:r>
          </a:p>
        </p:txBody>
      </p:sp>
      <p:pic>
        <p:nvPicPr>
          <p:cNvPr id="28" name="Imagen 27">
            <a:hlinkClick r:id="rId7" action="ppaction://hlinkfile"/>
            <a:extLst>
              <a:ext uri="{FF2B5EF4-FFF2-40B4-BE49-F238E27FC236}">
                <a16:creationId xmlns:a16="http://schemas.microsoft.com/office/drawing/2014/main" id="{CEB9C80D-DF1E-4A1B-BA28-7DEE108E5F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3160" y="5349003"/>
            <a:ext cx="891517" cy="900000"/>
          </a:xfrm>
          <a:prstGeom prst="rect">
            <a:avLst/>
          </a:prstGeom>
          <a:effectLst>
            <a:outerShdw blurRad="63500" dist="50800" dir="2700000" algn="tl" rotWithShape="0">
              <a:srgbClr val="000000">
                <a:alpha val="43137"/>
              </a:srgbClr>
            </a:outerShdw>
          </a:effectLst>
        </p:spPr>
      </p:pic>
      <p:sp>
        <p:nvSpPr>
          <p:cNvPr id="32" name="CuadroTexto 31">
            <a:extLst>
              <a:ext uri="{FF2B5EF4-FFF2-40B4-BE49-F238E27FC236}">
                <a16:creationId xmlns:a16="http://schemas.microsoft.com/office/drawing/2014/main" id="{C58519EF-4AFA-48AA-8388-101DA78590C0}"/>
              </a:ext>
            </a:extLst>
          </p:cNvPr>
          <p:cNvSpPr txBox="1"/>
          <p:nvPr/>
        </p:nvSpPr>
        <p:spPr>
          <a:xfrm>
            <a:off x="7467184" y="5591254"/>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Empecemos a redactar!</a:t>
            </a:r>
            <a:endParaRPr lang="es-PE" sz="2100" dirty="0">
              <a:solidFill>
                <a:srgbClr val="161F2B"/>
              </a:solidFill>
              <a:latin typeface="Geometria Bold" panose="020B0703020204020204" pitchFamily="34" charset="0"/>
            </a:endParaRPr>
          </a:p>
        </p:txBody>
      </p:sp>
      <p:pic>
        <p:nvPicPr>
          <p:cNvPr id="16" name="Imagen 15">
            <a:extLst>
              <a:ext uri="{FF2B5EF4-FFF2-40B4-BE49-F238E27FC236}">
                <a16:creationId xmlns:a16="http://schemas.microsoft.com/office/drawing/2014/main" id="{9D2B4360-7DA9-4800-9828-9991E0035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627" y="5591254"/>
            <a:ext cx="540000" cy="545826"/>
          </a:xfrm>
          <a:prstGeom prst="rect">
            <a:avLst/>
          </a:prstGeom>
          <a:effectLst>
            <a:outerShdw blurRad="63500" dist="50800" dir="2700000" algn="tl" rotWithShape="0">
              <a:schemeClr val="tx1">
                <a:lumMod val="85000"/>
                <a:lumOff val="15000"/>
                <a:alpha val="50000"/>
              </a:schemeClr>
            </a:outerShdw>
          </a:effectLst>
        </p:spPr>
      </p:pic>
      <p:sp>
        <p:nvSpPr>
          <p:cNvPr id="17" name="CuadroTexto 16">
            <a:extLst>
              <a:ext uri="{FF2B5EF4-FFF2-40B4-BE49-F238E27FC236}">
                <a16:creationId xmlns:a16="http://schemas.microsoft.com/office/drawing/2014/main" id="{2CA28F07-71EF-421A-9DD9-1E6A7BFD3250}"/>
              </a:ext>
            </a:extLst>
          </p:cNvPr>
          <p:cNvSpPr txBox="1"/>
          <p:nvPr/>
        </p:nvSpPr>
        <p:spPr>
          <a:xfrm>
            <a:off x="1585321" y="5529698"/>
            <a:ext cx="4013046" cy="954107"/>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¿Qué vamos a aprender? </a:t>
            </a:r>
            <a:r>
              <a:rPr lang="es-ES" sz="1400" dirty="0">
                <a:latin typeface="Cambria" panose="02040503050406030204" pitchFamily="18" charset="0"/>
                <a:ea typeface="Cambria" panose="02040503050406030204" pitchFamily="18" charset="0"/>
              </a:rPr>
              <a:t>Reprogramación de declaración testimonial de persona natural ante sede policial, señalamiento de domicilio real y procesal. </a:t>
            </a:r>
            <a:endParaRPr lang="es-PE"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50307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BAE31FD7-52EC-4E44-AFA7-BB0E471EA013}"/>
              </a:ext>
            </a:extLst>
          </p:cNvPr>
          <p:cNvSpPr/>
          <p:nvPr/>
        </p:nvSpPr>
        <p:spPr>
          <a:xfrm>
            <a:off x="6096000" y="0"/>
            <a:ext cx="6096000" cy="6857995"/>
          </a:xfrm>
          <a:prstGeom prst="rect">
            <a:avLst/>
          </a:prstGeom>
          <a:solidFill>
            <a:srgbClr val="EE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 name="Conector recto 3">
            <a:extLst>
              <a:ext uri="{FF2B5EF4-FFF2-40B4-BE49-F238E27FC236}">
                <a16:creationId xmlns:a16="http://schemas.microsoft.com/office/drawing/2014/main" id="{595FB8E3-243E-4DC6-AF60-8A0DFDA9762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561EB37-FEC4-4AAE-8A07-ADD7DEE2ECF9}"/>
              </a:ext>
            </a:extLst>
          </p:cNvPr>
          <p:cNvSpPr txBox="1"/>
          <p:nvPr/>
        </p:nvSpPr>
        <p:spPr>
          <a:xfrm>
            <a:off x="428315" y="659117"/>
            <a:ext cx="1157006" cy="316582"/>
          </a:xfrm>
          <a:prstGeom prst="rect">
            <a:avLst/>
          </a:prstGeom>
          <a:noFill/>
        </p:spPr>
        <p:txBody>
          <a:bodyPr wrap="square" rtlCol="0">
            <a:spAutoFit/>
          </a:bodyPr>
          <a:lstStyle/>
          <a:p>
            <a:pPr algn="r"/>
            <a:r>
              <a:rPr lang="es-PE" sz="1400" dirty="0">
                <a:solidFill>
                  <a:srgbClr val="161F2B"/>
                </a:solidFill>
                <a:latin typeface="Cambria" panose="02040503050406030204" pitchFamily="18" charset="0"/>
                <a:ea typeface="Cambria" panose="02040503050406030204" pitchFamily="18" charset="0"/>
              </a:rPr>
              <a:t>07/ 32</a:t>
            </a:r>
          </a:p>
        </p:txBody>
      </p:sp>
      <p:sp>
        <p:nvSpPr>
          <p:cNvPr id="23" name="CuadroTexto 22">
            <a:extLst>
              <a:ext uri="{FF2B5EF4-FFF2-40B4-BE49-F238E27FC236}">
                <a16:creationId xmlns:a16="http://schemas.microsoft.com/office/drawing/2014/main" id="{4EBC24FD-4D41-4C1B-BDD5-7151E517AE02}"/>
              </a:ext>
            </a:extLst>
          </p:cNvPr>
          <p:cNvSpPr txBox="1"/>
          <p:nvPr/>
        </p:nvSpPr>
        <p:spPr>
          <a:xfrm>
            <a:off x="691365" y="1764116"/>
            <a:ext cx="5074953" cy="954107"/>
          </a:xfrm>
          <a:prstGeom prst="rect">
            <a:avLst/>
          </a:prstGeom>
          <a:noFill/>
        </p:spPr>
        <p:txBody>
          <a:bodyPr wrap="square" rtlCol="0">
            <a:spAutoFit/>
          </a:bodyPr>
          <a:lstStyle/>
          <a:p>
            <a:r>
              <a:rPr lang="es-MX" sz="2800" b="1" u="sng" dirty="0">
                <a:solidFill>
                  <a:srgbClr val="161F2B"/>
                </a:solidFill>
                <a:latin typeface="Cambria" panose="02040503050406030204" pitchFamily="18" charset="0"/>
                <a:ea typeface="Cambria" panose="02040503050406030204" pitchFamily="18" charset="0"/>
              </a:rPr>
              <a:t>2do Caso</a:t>
            </a:r>
            <a:r>
              <a:rPr lang="es-MX" sz="2800" b="1" dirty="0">
                <a:solidFill>
                  <a:srgbClr val="161F2B"/>
                </a:solidFill>
                <a:latin typeface="Cambria" panose="02040503050406030204" pitchFamily="18" charset="0"/>
                <a:ea typeface="Cambria" panose="02040503050406030204" pitchFamily="18" charset="0"/>
              </a:rPr>
              <a:t>: Ramona Elsa Torres López </a:t>
            </a:r>
            <a:endParaRPr lang="es-PE" sz="2800" b="1" dirty="0">
              <a:solidFill>
                <a:srgbClr val="161F2B"/>
              </a:solidFill>
              <a:latin typeface="Cambria" panose="02040503050406030204" pitchFamily="18" charset="0"/>
              <a:ea typeface="Cambria" panose="02040503050406030204" pitchFamily="18" charset="0"/>
            </a:endParaRPr>
          </a:p>
        </p:txBody>
      </p:sp>
      <p:sp>
        <p:nvSpPr>
          <p:cNvPr id="19" name="CuadroTexto 18">
            <a:extLst>
              <a:ext uri="{FF2B5EF4-FFF2-40B4-BE49-F238E27FC236}">
                <a16:creationId xmlns:a16="http://schemas.microsoft.com/office/drawing/2014/main" id="{93EA4139-E9BD-4C28-8DCA-A280DE65BED8}"/>
              </a:ext>
            </a:extLst>
          </p:cNvPr>
          <p:cNvSpPr txBox="1"/>
          <p:nvPr/>
        </p:nvSpPr>
        <p:spPr>
          <a:xfrm>
            <a:off x="7467184" y="2746391"/>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Citación fiscal</a:t>
            </a:r>
            <a:endParaRPr lang="es-PE" sz="2100" dirty="0">
              <a:solidFill>
                <a:srgbClr val="161F2B"/>
              </a:solidFill>
              <a:latin typeface="Geometria Bold" panose="020B0703020204020204" pitchFamily="34" charset="0"/>
            </a:endParaRPr>
          </a:p>
        </p:txBody>
      </p:sp>
      <p:sp>
        <p:nvSpPr>
          <p:cNvPr id="20" name="CuadroTexto 19">
            <a:extLst>
              <a:ext uri="{FF2B5EF4-FFF2-40B4-BE49-F238E27FC236}">
                <a16:creationId xmlns:a16="http://schemas.microsoft.com/office/drawing/2014/main" id="{ABC062E8-9E55-4CD1-9F50-CA7F0D1909BE}"/>
              </a:ext>
            </a:extLst>
          </p:cNvPr>
          <p:cNvSpPr txBox="1"/>
          <p:nvPr/>
        </p:nvSpPr>
        <p:spPr>
          <a:xfrm>
            <a:off x="1667883" y="3104015"/>
            <a:ext cx="3786779" cy="1600438"/>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El caso: </a:t>
            </a:r>
            <a:r>
              <a:rPr lang="es-ES" sz="1400" dirty="0">
                <a:latin typeface="Cambria" panose="02040503050406030204" pitchFamily="18" charset="0"/>
                <a:ea typeface="Cambria" panose="02040503050406030204" pitchFamily="18" charset="0"/>
              </a:rPr>
              <a:t>	En este caso, la Sra. Ramona Torres nos informa que el día 23.07.24 fue notificada con una cédula de citación mediante la cual la citan para brindar su declaración testimonial el día 30.07.24. La notificación no brinda mayores detalles y nos solicita que la apoyemos con acompañarla en dicha diligencia.</a:t>
            </a:r>
            <a:endParaRPr lang="es-PE" sz="1400" dirty="0">
              <a:latin typeface="Cambria" panose="02040503050406030204" pitchFamily="18" charset="0"/>
              <a:ea typeface="Cambria" panose="02040503050406030204" pitchFamily="18" charset="0"/>
            </a:endParaRPr>
          </a:p>
        </p:txBody>
      </p:sp>
      <p:pic>
        <p:nvPicPr>
          <p:cNvPr id="3" name="Imagen 2">
            <a:extLst>
              <a:ext uri="{FF2B5EF4-FFF2-40B4-BE49-F238E27FC236}">
                <a16:creationId xmlns:a16="http://schemas.microsoft.com/office/drawing/2014/main" id="{DCF1CECE-D23B-442F-9C33-54A4D9E3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25" y="3036224"/>
            <a:ext cx="540000" cy="545826"/>
          </a:xfrm>
          <a:prstGeom prst="rect">
            <a:avLst/>
          </a:prstGeom>
          <a:effectLst>
            <a:outerShdw blurRad="63500" dist="50800" dir="2700000" algn="tl" rotWithShape="0">
              <a:schemeClr val="tx1">
                <a:lumMod val="85000"/>
                <a:lumOff val="15000"/>
                <a:alpha val="50000"/>
              </a:schemeClr>
            </a:outerShdw>
          </a:effectLst>
        </p:spPr>
      </p:pic>
      <p:pic>
        <p:nvPicPr>
          <p:cNvPr id="2" name="Imagen 1">
            <a:extLst>
              <a:ext uri="{FF2B5EF4-FFF2-40B4-BE49-F238E27FC236}">
                <a16:creationId xmlns:a16="http://schemas.microsoft.com/office/drawing/2014/main" id="{4E2A7F9C-4F38-3A64-2CB6-B58943BB3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902" y="608997"/>
            <a:ext cx="1838601" cy="776954"/>
          </a:xfrm>
          <a:prstGeom prst="rect">
            <a:avLst/>
          </a:prstGeom>
        </p:spPr>
      </p:pic>
      <p:pic>
        <p:nvPicPr>
          <p:cNvPr id="24" name="Imagen 23">
            <a:hlinkClick r:id="rId4" action="ppaction://hlinkfile"/>
            <a:extLst>
              <a:ext uri="{FF2B5EF4-FFF2-40B4-BE49-F238E27FC236}">
                <a16:creationId xmlns:a16="http://schemas.microsoft.com/office/drawing/2014/main" id="{1069C7B8-BA91-4F92-AAE4-FCBFA3C15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9" y="2565406"/>
            <a:ext cx="720000" cy="727769"/>
          </a:xfrm>
          <a:prstGeom prst="rect">
            <a:avLst/>
          </a:prstGeom>
          <a:effectLst>
            <a:outerShdw blurRad="63500" dist="50800" dir="2700000" algn="tl" rotWithShape="0">
              <a:schemeClr val="tx1">
                <a:lumMod val="85000"/>
                <a:lumOff val="15000"/>
                <a:alpha val="50000"/>
              </a:schemeClr>
            </a:outerShdw>
          </a:effectLst>
        </p:spPr>
      </p:pic>
      <p:pic>
        <p:nvPicPr>
          <p:cNvPr id="25" name="Imagen 24">
            <a:hlinkClick r:id="rId6" action="ppaction://hlinkfile"/>
            <a:extLst>
              <a:ext uri="{FF2B5EF4-FFF2-40B4-BE49-F238E27FC236}">
                <a16:creationId xmlns:a16="http://schemas.microsoft.com/office/drawing/2014/main" id="{06C757FA-72BE-48A5-AC6D-AF1E0F32B1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9" y="3589746"/>
            <a:ext cx="720000" cy="727769"/>
          </a:xfrm>
          <a:prstGeom prst="rect">
            <a:avLst/>
          </a:prstGeom>
          <a:effectLst>
            <a:outerShdw blurRad="63500" dist="50800" dir="2700000" algn="tl" rotWithShape="0">
              <a:schemeClr val="tx1">
                <a:lumMod val="85000"/>
                <a:lumOff val="15000"/>
                <a:alpha val="50000"/>
              </a:schemeClr>
            </a:outerShdw>
          </a:effectLst>
        </p:spPr>
      </p:pic>
      <p:sp>
        <p:nvSpPr>
          <p:cNvPr id="26" name="CuadroTexto 25">
            <a:extLst>
              <a:ext uri="{FF2B5EF4-FFF2-40B4-BE49-F238E27FC236}">
                <a16:creationId xmlns:a16="http://schemas.microsoft.com/office/drawing/2014/main" id="{116C9C4E-797F-46C6-8A3C-8043C3455FE5}"/>
              </a:ext>
            </a:extLst>
          </p:cNvPr>
          <p:cNvSpPr txBox="1"/>
          <p:nvPr/>
        </p:nvSpPr>
        <p:spPr>
          <a:xfrm>
            <a:off x="7467184" y="3745881"/>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DNI</a:t>
            </a:r>
            <a:endParaRPr lang="es-PE" sz="2100" dirty="0">
              <a:solidFill>
                <a:srgbClr val="161F2B"/>
              </a:solidFill>
              <a:latin typeface="Geometria Bold" panose="020B0703020204020204" pitchFamily="34" charset="0"/>
            </a:endParaRPr>
          </a:p>
        </p:txBody>
      </p:sp>
      <p:sp>
        <p:nvSpPr>
          <p:cNvPr id="27" name="CuadroTexto 26">
            <a:extLst>
              <a:ext uri="{FF2B5EF4-FFF2-40B4-BE49-F238E27FC236}">
                <a16:creationId xmlns:a16="http://schemas.microsoft.com/office/drawing/2014/main" id="{52B84FF9-2C8E-40DF-AE02-708E436805DC}"/>
              </a:ext>
            </a:extLst>
          </p:cNvPr>
          <p:cNvSpPr txBox="1"/>
          <p:nvPr/>
        </p:nvSpPr>
        <p:spPr>
          <a:xfrm>
            <a:off x="2435127" y="608997"/>
            <a:ext cx="5925102" cy="307777"/>
          </a:xfrm>
          <a:prstGeom prst="rect">
            <a:avLst/>
          </a:prstGeom>
          <a:noFill/>
        </p:spPr>
        <p:txBody>
          <a:bodyPr wrap="square" rtlCol="0">
            <a:spAutoFit/>
          </a:bodyPr>
          <a:lstStyle/>
          <a:p>
            <a:r>
              <a:rPr lang="es-ES" sz="1400" dirty="0">
                <a:solidFill>
                  <a:srgbClr val="161F2B"/>
                </a:solidFill>
                <a:latin typeface="Cambria" panose="02040503050406030204" pitchFamily="18" charset="0"/>
                <a:ea typeface="Cambria" panose="02040503050406030204" pitchFamily="18" charset="0"/>
              </a:rPr>
              <a:t>Cuarto taller de escritos iniciales, presentación y seguimientos de casos</a:t>
            </a:r>
          </a:p>
        </p:txBody>
      </p:sp>
      <p:pic>
        <p:nvPicPr>
          <p:cNvPr id="28" name="Imagen 27">
            <a:hlinkClick r:id="rId7" action="ppaction://hlinkfile"/>
            <a:extLst>
              <a:ext uri="{FF2B5EF4-FFF2-40B4-BE49-F238E27FC236}">
                <a16:creationId xmlns:a16="http://schemas.microsoft.com/office/drawing/2014/main" id="{CEB9C80D-DF1E-4A1B-BA28-7DEE108E5F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3160" y="5349003"/>
            <a:ext cx="891517" cy="900000"/>
          </a:xfrm>
          <a:prstGeom prst="rect">
            <a:avLst/>
          </a:prstGeom>
          <a:effectLst>
            <a:outerShdw blurRad="63500" dist="50800" dir="2700000" algn="tl" rotWithShape="0">
              <a:srgbClr val="000000">
                <a:alpha val="43137"/>
              </a:srgbClr>
            </a:outerShdw>
          </a:effectLst>
        </p:spPr>
      </p:pic>
      <p:sp>
        <p:nvSpPr>
          <p:cNvPr id="32" name="CuadroTexto 31">
            <a:extLst>
              <a:ext uri="{FF2B5EF4-FFF2-40B4-BE49-F238E27FC236}">
                <a16:creationId xmlns:a16="http://schemas.microsoft.com/office/drawing/2014/main" id="{C58519EF-4AFA-48AA-8388-101DA78590C0}"/>
              </a:ext>
            </a:extLst>
          </p:cNvPr>
          <p:cNvSpPr txBox="1"/>
          <p:nvPr/>
        </p:nvSpPr>
        <p:spPr>
          <a:xfrm>
            <a:off x="7467184" y="5591254"/>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Empecemos a redactar!</a:t>
            </a:r>
            <a:endParaRPr lang="es-PE" sz="2100" dirty="0">
              <a:solidFill>
                <a:srgbClr val="161F2B"/>
              </a:solidFill>
              <a:latin typeface="Geometria Bold" panose="020B0703020204020204" pitchFamily="34" charset="0"/>
            </a:endParaRPr>
          </a:p>
        </p:txBody>
      </p:sp>
      <p:pic>
        <p:nvPicPr>
          <p:cNvPr id="16" name="Imagen 15">
            <a:extLst>
              <a:ext uri="{FF2B5EF4-FFF2-40B4-BE49-F238E27FC236}">
                <a16:creationId xmlns:a16="http://schemas.microsoft.com/office/drawing/2014/main" id="{36C7D87C-E668-4072-859A-ABF3040A1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25" y="5253177"/>
            <a:ext cx="540000" cy="545826"/>
          </a:xfrm>
          <a:prstGeom prst="rect">
            <a:avLst/>
          </a:prstGeom>
          <a:effectLst>
            <a:outerShdw blurRad="63500" dist="50800" dir="2700000" algn="tl" rotWithShape="0">
              <a:schemeClr val="tx1">
                <a:lumMod val="85000"/>
                <a:lumOff val="15000"/>
                <a:alpha val="50000"/>
              </a:schemeClr>
            </a:outerShdw>
          </a:effectLst>
        </p:spPr>
      </p:pic>
      <p:sp>
        <p:nvSpPr>
          <p:cNvPr id="17" name="CuadroTexto 16">
            <a:extLst>
              <a:ext uri="{FF2B5EF4-FFF2-40B4-BE49-F238E27FC236}">
                <a16:creationId xmlns:a16="http://schemas.microsoft.com/office/drawing/2014/main" id="{1C4D6195-7B7B-4477-8579-923CC5DE2A09}"/>
              </a:ext>
            </a:extLst>
          </p:cNvPr>
          <p:cNvSpPr txBox="1"/>
          <p:nvPr/>
        </p:nvSpPr>
        <p:spPr>
          <a:xfrm>
            <a:off x="1667883" y="5090245"/>
            <a:ext cx="3786779" cy="1169551"/>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¿Qué vamos a aprender? </a:t>
            </a:r>
            <a:r>
              <a:rPr lang="es-ES" sz="1400" dirty="0">
                <a:latin typeface="Cambria" panose="02040503050406030204" pitchFamily="18" charset="0"/>
                <a:ea typeface="Cambria" panose="02040503050406030204" pitchFamily="18" charset="0"/>
              </a:rPr>
              <a:t>Apersonamiento de persona natural ante fiscalía como testigo, designación de abogados, señalamiento de domicilio real y procesal. Autorización de asistentes para seguimiento. </a:t>
            </a:r>
            <a:endParaRPr lang="es-PE"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60661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BAE31FD7-52EC-4E44-AFA7-BB0E471EA013}"/>
              </a:ext>
            </a:extLst>
          </p:cNvPr>
          <p:cNvSpPr/>
          <p:nvPr/>
        </p:nvSpPr>
        <p:spPr>
          <a:xfrm>
            <a:off x="6096000" y="0"/>
            <a:ext cx="6096000" cy="6857995"/>
          </a:xfrm>
          <a:prstGeom prst="rect">
            <a:avLst/>
          </a:prstGeom>
          <a:solidFill>
            <a:srgbClr val="EE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 name="Conector recto 3">
            <a:extLst>
              <a:ext uri="{FF2B5EF4-FFF2-40B4-BE49-F238E27FC236}">
                <a16:creationId xmlns:a16="http://schemas.microsoft.com/office/drawing/2014/main" id="{595FB8E3-243E-4DC6-AF60-8A0DFDA9762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561EB37-FEC4-4AAE-8A07-ADD7DEE2ECF9}"/>
              </a:ext>
            </a:extLst>
          </p:cNvPr>
          <p:cNvSpPr txBox="1"/>
          <p:nvPr/>
        </p:nvSpPr>
        <p:spPr>
          <a:xfrm>
            <a:off x="428315" y="659117"/>
            <a:ext cx="1157006" cy="316582"/>
          </a:xfrm>
          <a:prstGeom prst="rect">
            <a:avLst/>
          </a:prstGeom>
          <a:noFill/>
        </p:spPr>
        <p:txBody>
          <a:bodyPr wrap="square" rtlCol="0">
            <a:spAutoFit/>
          </a:bodyPr>
          <a:lstStyle/>
          <a:p>
            <a:pPr algn="r"/>
            <a:r>
              <a:rPr lang="es-PE" sz="1400" dirty="0">
                <a:solidFill>
                  <a:srgbClr val="161F2B"/>
                </a:solidFill>
                <a:latin typeface="Cambria" panose="02040503050406030204" pitchFamily="18" charset="0"/>
                <a:ea typeface="Cambria" panose="02040503050406030204" pitchFamily="18" charset="0"/>
              </a:rPr>
              <a:t>08 / 32</a:t>
            </a:r>
          </a:p>
        </p:txBody>
      </p:sp>
      <p:sp>
        <p:nvSpPr>
          <p:cNvPr id="23" name="CuadroTexto 22">
            <a:extLst>
              <a:ext uri="{FF2B5EF4-FFF2-40B4-BE49-F238E27FC236}">
                <a16:creationId xmlns:a16="http://schemas.microsoft.com/office/drawing/2014/main" id="{4EBC24FD-4D41-4C1B-BDD5-7151E517AE02}"/>
              </a:ext>
            </a:extLst>
          </p:cNvPr>
          <p:cNvSpPr txBox="1"/>
          <p:nvPr/>
        </p:nvSpPr>
        <p:spPr>
          <a:xfrm>
            <a:off x="750627" y="1525771"/>
            <a:ext cx="5161129" cy="954107"/>
          </a:xfrm>
          <a:prstGeom prst="rect">
            <a:avLst/>
          </a:prstGeom>
          <a:noFill/>
        </p:spPr>
        <p:txBody>
          <a:bodyPr wrap="square" rtlCol="0">
            <a:spAutoFit/>
          </a:bodyPr>
          <a:lstStyle/>
          <a:p>
            <a:r>
              <a:rPr lang="es-MX" sz="2800" b="1" u="sng" dirty="0">
                <a:solidFill>
                  <a:srgbClr val="161F2B"/>
                </a:solidFill>
                <a:latin typeface="Cambria" panose="02040503050406030204" pitchFamily="18" charset="0"/>
                <a:ea typeface="Cambria" panose="02040503050406030204" pitchFamily="18" charset="0"/>
              </a:rPr>
              <a:t>3er Caso</a:t>
            </a:r>
            <a:r>
              <a:rPr lang="es-MX" sz="2800" b="1" dirty="0">
                <a:solidFill>
                  <a:srgbClr val="161F2B"/>
                </a:solidFill>
                <a:latin typeface="Cambria" panose="02040503050406030204" pitchFamily="18" charset="0"/>
                <a:ea typeface="Cambria" panose="02040503050406030204" pitchFamily="18" charset="0"/>
              </a:rPr>
              <a:t>: Fabio Mario Correa Del Pilar </a:t>
            </a:r>
            <a:endParaRPr lang="es-PE" sz="2800" b="1" dirty="0">
              <a:solidFill>
                <a:srgbClr val="161F2B"/>
              </a:solidFill>
              <a:latin typeface="Cambria" panose="02040503050406030204" pitchFamily="18" charset="0"/>
              <a:ea typeface="Cambria" panose="02040503050406030204" pitchFamily="18" charset="0"/>
            </a:endParaRPr>
          </a:p>
        </p:txBody>
      </p:sp>
      <p:sp>
        <p:nvSpPr>
          <p:cNvPr id="19" name="CuadroTexto 18">
            <a:extLst>
              <a:ext uri="{FF2B5EF4-FFF2-40B4-BE49-F238E27FC236}">
                <a16:creationId xmlns:a16="http://schemas.microsoft.com/office/drawing/2014/main" id="{93EA4139-E9BD-4C28-8DCA-A280DE65BED8}"/>
              </a:ext>
            </a:extLst>
          </p:cNvPr>
          <p:cNvSpPr txBox="1"/>
          <p:nvPr/>
        </p:nvSpPr>
        <p:spPr>
          <a:xfrm>
            <a:off x="7467184" y="2746391"/>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Disposición fiscal</a:t>
            </a:r>
            <a:endParaRPr lang="es-PE" sz="2100" dirty="0">
              <a:solidFill>
                <a:srgbClr val="161F2B"/>
              </a:solidFill>
              <a:latin typeface="Geometria Bold" panose="020B0703020204020204" pitchFamily="34" charset="0"/>
            </a:endParaRPr>
          </a:p>
        </p:txBody>
      </p:sp>
      <p:sp>
        <p:nvSpPr>
          <p:cNvPr id="20" name="CuadroTexto 19">
            <a:extLst>
              <a:ext uri="{FF2B5EF4-FFF2-40B4-BE49-F238E27FC236}">
                <a16:creationId xmlns:a16="http://schemas.microsoft.com/office/drawing/2014/main" id="{ABC062E8-9E55-4CD1-9F50-CA7F0D1909BE}"/>
              </a:ext>
            </a:extLst>
          </p:cNvPr>
          <p:cNvSpPr txBox="1"/>
          <p:nvPr/>
        </p:nvSpPr>
        <p:spPr>
          <a:xfrm>
            <a:off x="1603978" y="2717077"/>
            <a:ext cx="3786779" cy="1600438"/>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El caso: </a:t>
            </a:r>
            <a:r>
              <a:rPr lang="es-ES" sz="1400" dirty="0">
                <a:latin typeface="Cambria" panose="02040503050406030204" pitchFamily="18" charset="0"/>
                <a:ea typeface="Cambria" panose="02040503050406030204" pitchFamily="18" charset="0"/>
              </a:rPr>
              <a:t>	En este caso, el Sr. Correa nos informa que el día 23.07.24 fue notificado con una disposición fiscal donde le incluyen en una investigación en calidad de investigado; asimismo, lo citan a brindar su declaración indagatoria el día 30.07.24. </a:t>
            </a:r>
            <a:r>
              <a:rPr lang="es-ES" sz="1400" u="sng" dirty="0">
                <a:latin typeface="Cambria" panose="02040503050406030204" pitchFamily="18" charset="0"/>
                <a:ea typeface="Cambria" panose="02040503050406030204" pitchFamily="18" charset="0"/>
              </a:rPr>
              <a:t>Nos envía copia de la disposición fiscal</a:t>
            </a:r>
            <a:r>
              <a:rPr lang="es-ES" sz="1400" dirty="0">
                <a:latin typeface="Cambria" panose="02040503050406030204" pitchFamily="18" charset="0"/>
                <a:ea typeface="Cambria" panose="02040503050406030204" pitchFamily="18" charset="0"/>
              </a:rPr>
              <a:t>. </a:t>
            </a:r>
            <a:endParaRPr lang="es-PE" sz="1400" dirty="0">
              <a:latin typeface="Cambria" panose="02040503050406030204" pitchFamily="18" charset="0"/>
              <a:ea typeface="Cambria" panose="02040503050406030204" pitchFamily="18" charset="0"/>
            </a:endParaRPr>
          </a:p>
        </p:txBody>
      </p:sp>
      <p:pic>
        <p:nvPicPr>
          <p:cNvPr id="3" name="Imagen 2">
            <a:extLst>
              <a:ext uri="{FF2B5EF4-FFF2-40B4-BE49-F238E27FC236}">
                <a16:creationId xmlns:a16="http://schemas.microsoft.com/office/drawing/2014/main" id="{DCF1CECE-D23B-442F-9C33-54A4D9E3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46" y="2746391"/>
            <a:ext cx="540000" cy="545826"/>
          </a:xfrm>
          <a:prstGeom prst="rect">
            <a:avLst/>
          </a:prstGeom>
          <a:effectLst>
            <a:outerShdw blurRad="63500" dist="50800" dir="2700000" algn="tl" rotWithShape="0">
              <a:schemeClr val="tx1">
                <a:lumMod val="85000"/>
                <a:lumOff val="15000"/>
                <a:alpha val="50000"/>
              </a:schemeClr>
            </a:outerShdw>
          </a:effectLst>
        </p:spPr>
      </p:pic>
      <p:pic>
        <p:nvPicPr>
          <p:cNvPr id="2" name="Imagen 1">
            <a:extLst>
              <a:ext uri="{FF2B5EF4-FFF2-40B4-BE49-F238E27FC236}">
                <a16:creationId xmlns:a16="http://schemas.microsoft.com/office/drawing/2014/main" id="{4E2A7F9C-4F38-3A64-2CB6-B58943BB3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902" y="608997"/>
            <a:ext cx="1838601" cy="776954"/>
          </a:xfrm>
          <a:prstGeom prst="rect">
            <a:avLst/>
          </a:prstGeom>
        </p:spPr>
      </p:pic>
      <p:pic>
        <p:nvPicPr>
          <p:cNvPr id="24" name="Imagen 23">
            <a:hlinkClick r:id="rId4" action="ppaction://hlinkfile"/>
            <a:extLst>
              <a:ext uri="{FF2B5EF4-FFF2-40B4-BE49-F238E27FC236}">
                <a16:creationId xmlns:a16="http://schemas.microsoft.com/office/drawing/2014/main" id="{1069C7B8-BA91-4F92-AAE4-FCBFA3C15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9" y="2565406"/>
            <a:ext cx="720000" cy="727769"/>
          </a:xfrm>
          <a:prstGeom prst="rect">
            <a:avLst/>
          </a:prstGeom>
          <a:effectLst>
            <a:outerShdw blurRad="63500" dist="50800" dir="2700000" algn="tl" rotWithShape="0">
              <a:schemeClr val="tx1">
                <a:lumMod val="85000"/>
                <a:lumOff val="15000"/>
                <a:alpha val="50000"/>
              </a:schemeClr>
            </a:outerShdw>
          </a:effectLst>
        </p:spPr>
      </p:pic>
      <p:pic>
        <p:nvPicPr>
          <p:cNvPr id="25" name="Imagen 24">
            <a:hlinkClick r:id="rId6" action="ppaction://hlinkfile"/>
            <a:extLst>
              <a:ext uri="{FF2B5EF4-FFF2-40B4-BE49-F238E27FC236}">
                <a16:creationId xmlns:a16="http://schemas.microsoft.com/office/drawing/2014/main" id="{06C757FA-72BE-48A5-AC6D-AF1E0F32B1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9" y="3589746"/>
            <a:ext cx="720000" cy="727769"/>
          </a:xfrm>
          <a:prstGeom prst="rect">
            <a:avLst/>
          </a:prstGeom>
          <a:effectLst>
            <a:outerShdw blurRad="63500" dist="50800" dir="2700000" algn="tl" rotWithShape="0">
              <a:schemeClr val="tx1">
                <a:lumMod val="85000"/>
                <a:lumOff val="15000"/>
                <a:alpha val="50000"/>
              </a:schemeClr>
            </a:outerShdw>
          </a:effectLst>
        </p:spPr>
      </p:pic>
      <p:sp>
        <p:nvSpPr>
          <p:cNvPr id="26" name="CuadroTexto 25">
            <a:extLst>
              <a:ext uri="{FF2B5EF4-FFF2-40B4-BE49-F238E27FC236}">
                <a16:creationId xmlns:a16="http://schemas.microsoft.com/office/drawing/2014/main" id="{116C9C4E-797F-46C6-8A3C-8043C3455FE5}"/>
              </a:ext>
            </a:extLst>
          </p:cNvPr>
          <p:cNvSpPr txBox="1"/>
          <p:nvPr/>
        </p:nvSpPr>
        <p:spPr>
          <a:xfrm>
            <a:off x="7467184" y="3745881"/>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DNI</a:t>
            </a:r>
            <a:endParaRPr lang="es-PE" sz="2100" dirty="0">
              <a:solidFill>
                <a:srgbClr val="161F2B"/>
              </a:solidFill>
              <a:latin typeface="Geometria Bold" panose="020B0703020204020204" pitchFamily="34" charset="0"/>
            </a:endParaRPr>
          </a:p>
        </p:txBody>
      </p:sp>
      <p:sp>
        <p:nvSpPr>
          <p:cNvPr id="27" name="CuadroTexto 26">
            <a:extLst>
              <a:ext uri="{FF2B5EF4-FFF2-40B4-BE49-F238E27FC236}">
                <a16:creationId xmlns:a16="http://schemas.microsoft.com/office/drawing/2014/main" id="{52B84FF9-2C8E-40DF-AE02-708E436805DC}"/>
              </a:ext>
            </a:extLst>
          </p:cNvPr>
          <p:cNvSpPr txBox="1"/>
          <p:nvPr/>
        </p:nvSpPr>
        <p:spPr>
          <a:xfrm>
            <a:off x="2435127" y="608997"/>
            <a:ext cx="5956204" cy="307777"/>
          </a:xfrm>
          <a:prstGeom prst="rect">
            <a:avLst/>
          </a:prstGeom>
          <a:noFill/>
        </p:spPr>
        <p:txBody>
          <a:bodyPr wrap="square" rtlCol="0">
            <a:spAutoFit/>
          </a:bodyPr>
          <a:lstStyle/>
          <a:p>
            <a:r>
              <a:rPr lang="es-ES" sz="1400" dirty="0">
                <a:solidFill>
                  <a:srgbClr val="161F2B"/>
                </a:solidFill>
                <a:latin typeface="Cambria" panose="02040503050406030204" pitchFamily="18" charset="0"/>
                <a:ea typeface="Cambria" panose="02040503050406030204" pitchFamily="18" charset="0"/>
              </a:rPr>
              <a:t>Cuarto taller de escritos iniciales, presentación y seguimientos de casos</a:t>
            </a:r>
          </a:p>
        </p:txBody>
      </p:sp>
      <p:pic>
        <p:nvPicPr>
          <p:cNvPr id="28" name="Imagen 27">
            <a:hlinkClick r:id="rId7" action="ppaction://hlinkfile"/>
            <a:extLst>
              <a:ext uri="{FF2B5EF4-FFF2-40B4-BE49-F238E27FC236}">
                <a16:creationId xmlns:a16="http://schemas.microsoft.com/office/drawing/2014/main" id="{CEB9C80D-DF1E-4A1B-BA28-7DEE108E5F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3160" y="5349003"/>
            <a:ext cx="891517" cy="900000"/>
          </a:xfrm>
          <a:prstGeom prst="rect">
            <a:avLst/>
          </a:prstGeom>
          <a:effectLst>
            <a:outerShdw blurRad="63500" dist="50800" dir="2700000" algn="tl" rotWithShape="0">
              <a:srgbClr val="000000">
                <a:alpha val="43137"/>
              </a:srgbClr>
            </a:outerShdw>
          </a:effectLst>
        </p:spPr>
      </p:pic>
      <p:sp>
        <p:nvSpPr>
          <p:cNvPr id="32" name="CuadroTexto 31">
            <a:extLst>
              <a:ext uri="{FF2B5EF4-FFF2-40B4-BE49-F238E27FC236}">
                <a16:creationId xmlns:a16="http://schemas.microsoft.com/office/drawing/2014/main" id="{C58519EF-4AFA-48AA-8388-101DA78590C0}"/>
              </a:ext>
            </a:extLst>
          </p:cNvPr>
          <p:cNvSpPr txBox="1"/>
          <p:nvPr/>
        </p:nvSpPr>
        <p:spPr>
          <a:xfrm>
            <a:off x="7467184" y="5591254"/>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Empecemos a redactar!</a:t>
            </a:r>
            <a:endParaRPr lang="es-PE" sz="2100" dirty="0">
              <a:solidFill>
                <a:srgbClr val="161F2B"/>
              </a:solidFill>
              <a:latin typeface="Geometria Bold" panose="020B0703020204020204" pitchFamily="34" charset="0"/>
            </a:endParaRPr>
          </a:p>
        </p:txBody>
      </p:sp>
      <p:pic>
        <p:nvPicPr>
          <p:cNvPr id="16" name="Imagen 15">
            <a:extLst>
              <a:ext uri="{FF2B5EF4-FFF2-40B4-BE49-F238E27FC236}">
                <a16:creationId xmlns:a16="http://schemas.microsoft.com/office/drawing/2014/main" id="{5A28710F-0428-4B0D-8D19-731BAD4BE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735" y="4622658"/>
            <a:ext cx="540000" cy="545826"/>
          </a:xfrm>
          <a:prstGeom prst="rect">
            <a:avLst/>
          </a:prstGeom>
          <a:effectLst>
            <a:outerShdw blurRad="63500" dist="50800" dir="2700000" algn="tl" rotWithShape="0">
              <a:schemeClr val="tx1">
                <a:lumMod val="85000"/>
                <a:lumOff val="15000"/>
                <a:alpha val="50000"/>
              </a:schemeClr>
            </a:outerShdw>
          </a:effectLst>
        </p:spPr>
      </p:pic>
      <p:sp>
        <p:nvSpPr>
          <p:cNvPr id="17" name="CuadroTexto 16">
            <a:extLst>
              <a:ext uri="{FF2B5EF4-FFF2-40B4-BE49-F238E27FC236}">
                <a16:creationId xmlns:a16="http://schemas.microsoft.com/office/drawing/2014/main" id="{0749EBB8-FDAD-4336-B7A5-5422889D3E76}"/>
              </a:ext>
            </a:extLst>
          </p:cNvPr>
          <p:cNvSpPr txBox="1"/>
          <p:nvPr/>
        </p:nvSpPr>
        <p:spPr>
          <a:xfrm>
            <a:off x="1603978" y="4566480"/>
            <a:ext cx="3786779" cy="1600438"/>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¿Qué vamos a aprender? </a:t>
            </a:r>
            <a:r>
              <a:rPr lang="es-ES" sz="1400" dirty="0">
                <a:latin typeface="Cambria" panose="02040503050406030204" pitchFamily="18" charset="0"/>
                <a:ea typeface="Cambria" panose="02040503050406030204" pitchFamily="18" charset="0"/>
              </a:rPr>
              <a:t>Apersonamiento de persona natural ante fiscalía como imputado, designación de abogados, señalamiento de domicilio real y procesal, solicitud de lectura de carpeta fiscal, pedido de entrevista fiscal y reprogramación de declaración indagatoria. Autorización de asistentes para seguimiento. </a:t>
            </a:r>
            <a:endParaRPr lang="es-PE"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4533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BAE31FD7-52EC-4E44-AFA7-BB0E471EA013}"/>
              </a:ext>
            </a:extLst>
          </p:cNvPr>
          <p:cNvSpPr/>
          <p:nvPr/>
        </p:nvSpPr>
        <p:spPr>
          <a:xfrm>
            <a:off x="6096000" y="0"/>
            <a:ext cx="6096000" cy="6857995"/>
          </a:xfrm>
          <a:prstGeom prst="rect">
            <a:avLst/>
          </a:prstGeom>
          <a:solidFill>
            <a:srgbClr val="EE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4" name="Conector recto 3">
            <a:extLst>
              <a:ext uri="{FF2B5EF4-FFF2-40B4-BE49-F238E27FC236}">
                <a16:creationId xmlns:a16="http://schemas.microsoft.com/office/drawing/2014/main" id="{595FB8E3-243E-4DC6-AF60-8A0DFDA97628}"/>
              </a:ext>
            </a:extLst>
          </p:cNvPr>
          <p:cNvCxnSpPr>
            <a:cxnSpLocks/>
          </p:cNvCxnSpPr>
          <p:nvPr/>
        </p:nvCxnSpPr>
        <p:spPr>
          <a:xfrm>
            <a:off x="0" y="1453815"/>
            <a:ext cx="1501254" cy="0"/>
          </a:xfrm>
          <a:prstGeom prst="line">
            <a:avLst/>
          </a:prstGeom>
          <a:ln>
            <a:solidFill>
              <a:srgbClr val="EAC484"/>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561EB37-FEC4-4AAE-8A07-ADD7DEE2ECF9}"/>
              </a:ext>
            </a:extLst>
          </p:cNvPr>
          <p:cNvSpPr txBox="1"/>
          <p:nvPr/>
        </p:nvSpPr>
        <p:spPr>
          <a:xfrm>
            <a:off x="428315" y="659117"/>
            <a:ext cx="1157006" cy="316582"/>
          </a:xfrm>
          <a:prstGeom prst="rect">
            <a:avLst/>
          </a:prstGeom>
          <a:noFill/>
        </p:spPr>
        <p:txBody>
          <a:bodyPr wrap="square" rtlCol="0">
            <a:spAutoFit/>
          </a:bodyPr>
          <a:lstStyle/>
          <a:p>
            <a:pPr algn="r"/>
            <a:r>
              <a:rPr lang="es-PE" sz="1400" dirty="0">
                <a:solidFill>
                  <a:srgbClr val="161F2B"/>
                </a:solidFill>
                <a:latin typeface="Cambria" panose="02040503050406030204" pitchFamily="18" charset="0"/>
                <a:ea typeface="Cambria" panose="02040503050406030204" pitchFamily="18" charset="0"/>
              </a:rPr>
              <a:t>10 / 32</a:t>
            </a:r>
          </a:p>
        </p:txBody>
      </p:sp>
      <p:sp>
        <p:nvSpPr>
          <p:cNvPr id="23" name="CuadroTexto 22">
            <a:extLst>
              <a:ext uri="{FF2B5EF4-FFF2-40B4-BE49-F238E27FC236}">
                <a16:creationId xmlns:a16="http://schemas.microsoft.com/office/drawing/2014/main" id="{4EBC24FD-4D41-4C1B-BDD5-7151E517AE02}"/>
              </a:ext>
            </a:extLst>
          </p:cNvPr>
          <p:cNvSpPr txBox="1"/>
          <p:nvPr/>
        </p:nvSpPr>
        <p:spPr>
          <a:xfrm>
            <a:off x="696606" y="1702309"/>
            <a:ext cx="5337190" cy="523220"/>
          </a:xfrm>
          <a:prstGeom prst="rect">
            <a:avLst/>
          </a:prstGeom>
          <a:noFill/>
        </p:spPr>
        <p:txBody>
          <a:bodyPr wrap="square" rtlCol="0">
            <a:spAutoFit/>
          </a:bodyPr>
          <a:lstStyle/>
          <a:p>
            <a:r>
              <a:rPr lang="es-MX" sz="2800" b="1" u="sng" dirty="0">
                <a:solidFill>
                  <a:srgbClr val="161F2B"/>
                </a:solidFill>
                <a:latin typeface="Cambria" panose="02040503050406030204" pitchFamily="18" charset="0"/>
                <a:ea typeface="Cambria" panose="02040503050406030204" pitchFamily="18" charset="0"/>
              </a:rPr>
              <a:t>4to Caso</a:t>
            </a:r>
            <a:r>
              <a:rPr lang="es-MX" sz="2800" b="1" dirty="0">
                <a:solidFill>
                  <a:srgbClr val="161F2B"/>
                </a:solidFill>
                <a:latin typeface="Cambria" panose="02040503050406030204" pitchFamily="18" charset="0"/>
                <a:ea typeface="Cambria" panose="02040503050406030204" pitchFamily="18" charset="0"/>
              </a:rPr>
              <a:t>: </a:t>
            </a:r>
            <a:r>
              <a:rPr lang="es-ES" sz="2800" b="1" kern="100" dirty="0">
                <a:effectLst/>
                <a:latin typeface="Cambria" panose="02040503050406030204" pitchFamily="18" charset="0"/>
                <a:ea typeface="Calibri" panose="020F0502020204030204" pitchFamily="34" charset="0"/>
                <a:cs typeface="Times New Roman" panose="02020603050405020304" pitchFamily="18" charset="0"/>
              </a:rPr>
              <a:t>TORITO SAC </a:t>
            </a:r>
            <a:endParaRPr lang="es-PE" sz="2800" b="1" dirty="0">
              <a:solidFill>
                <a:srgbClr val="161F2B"/>
              </a:solidFill>
              <a:latin typeface="Cambria" panose="02040503050406030204" pitchFamily="18" charset="0"/>
              <a:ea typeface="Cambria" panose="02040503050406030204" pitchFamily="18" charset="0"/>
            </a:endParaRPr>
          </a:p>
        </p:txBody>
      </p:sp>
      <p:sp>
        <p:nvSpPr>
          <p:cNvPr id="19" name="CuadroTexto 18">
            <a:extLst>
              <a:ext uri="{FF2B5EF4-FFF2-40B4-BE49-F238E27FC236}">
                <a16:creationId xmlns:a16="http://schemas.microsoft.com/office/drawing/2014/main" id="{93EA4139-E9BD-4C28-8DCA-A280DE65BED8}"/>
              </a:ext>
            </a:extLst>
          </p:cNvPr>
          <p:cNvSpPr txBox="1"/>
          <p:nvPr/>
        </p:nvSpPr>
        <p:spPr>
          <a:xfrm>
            <a:off x="7467184" y="2721541"/>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Disposición fiscal</a:t>
            </a:r>
            <a:endParaRPr lang="es-PE" sz="2100" dirty="0">
              <a:solidFill>
                <a:srgbClr val="161F2B"/>
              </a:solidFill>
              <a:latin typeface="Geometria Bold" panose="020B0703020204020204" pitchFamily="34" charset="0"/>
            </a:endParaRPr>
          </a:p>
        </p:txBody>
      </p:sp>
      <p:sp>
        <p:nvSpPr>
          <p:cNvPr id="20" name="CuadroTexto 19">
            <a:extLst>
              <a:ext uri="{FF2B5EF4-FFF2-40B4-BE49-F238E27FC236}">
                <a16:creationId xmlns:a16="http://schemas.microsoft.com/office/drawing/2014/main" id="{ABC062E8-9E55-4CD1-9F50-CA7F0D1909BE}"/>
              </a:ext>
            </a:extLst>
          </p:cNvPr>
          <p:cNvSpPr txBox="1"/>
          <p:nvPr/>
        </p:nvSpPr>
        <p:spPr>
          <a:xfrm>
            <a:off x="1554648" y="2440570"/>
            <a:ext cx="3786779" cy="2677656"/>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El caso: </a:t>
            </a:r>
            <a:r>
              <a:rPr lang="es-ES" sz="1400" dirty="0">
                <a:latin typeface="Cambria" panose="02040503050406030204" pitchFamily="18" charset="0"/>
                <a:ea typeface="Cambria" panose="02040503050406030204" pitchFamily="18" charset="0"/>
              </a:rPr>
              <a:t>	En este caso, TORITO SAC es una empresa que vende loterías; nos informa que interpuso una denuncia contra un ex trabajador por el delito de apropiación irregular, porque en su condición de punto de venta se había apropiado irregularmente de S/100,000.00. Su caso ahora está en formalización. Nos piden que asumamos la defensa y nos envían copia de la disposición fiscal de formalización. Asimismo, nos indican que su representante legal será Paola Torres Gutierres.</a:t>
            </a:r>
            <a:endParaRPr lang="es-PE" sz="1400" dirty="0">
              <a:latin typeface="Cambria" panose="02040503050406030204" pitchFamily="18" charset="0"/>
              <a:ea typeface="Cambria" panose="02040503050406030204" pitchFamily="18" charset="0"/>
            </a:endParaRPr>
          </a:p>
        </p:txBody>
      </p:sp>
      <p:pic>
        <p:nvPicPr>
          <p:cNvPr id="3" name="Imagen 2">
            <a:extLst>
              <a:ext uri="{FF2B5EF4-FFF2-40B4-BE49-F238E27FC236}">
                <a16:creationId xmlns:a16="http://schemas.microsoft.com/office/drawing/2014/main" id="{DCF1CECE-D23B-442F-9C33-54A4D9E3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47" y="2565406"/>
            <a:ext cx="540000" cy="545826"/>
          </a:xfrm>
          <a:prstGeom prst="rect">
            <a:avLst/>
          </a:prstGeom>
          <a:effectLst>
            <a:outerShdw blurRad="63500" dist="50800" dir="2700000" algn="tl" rotWithShape="0">
              <a:schemeClr val="tx1">
                <a:lumMod val="85000"/>
                <a:lumOff val="15000"/>
                <a:alpha val="50000"/>
              </a:schemeClr>
            </a:outerShdw>
          </a:effectLst>
        </p:spPr>
      </p:pic>
      <p:pic>
        <p:nvPicPr>
          <p:cNvPr id="2" name="Imagen 1">
            <a:extLst>
              <a:ext uri="{FF2B5EF4-FFF2-40B4-BE49-F238E27FC236}">
                <a16:creationId xmlns:a16="http://schemas.microsoft.com/office/drawing/2014/main" id="{4E2A7F9C-4F38-3A64-2CB6-B58943BB3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902" y="608997"/>
            <a:ext cx="1838601" cy="776954"/>
          </a:xfrm>
          <a:prstGeom prst="rect">
            <a:avLst/>
          </a:prstGeom>
        </p:spPr>
      </p:pic>
      <p:pic>
        <p:nvPicPr>
          <p:cNvPr id="24" name="Imagen 23">
            <a:hlinkClick r:id="rId4" action="ppaction://hlinkfile"/>
            <a:extLst>
              <a:ext uri="{FF2B5EF4-FFF2-40B4-BE49-F238E27FC236}">
                <a16:creationId xmlns:a16="http://schemas.microsoft.com/office/drawing/2014/main" id="{1069C7B8-BA91-4F92-AAE4-FCBFA3C15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9" y="2565406"/>
            <a:ext cx="720000" cy="727769"/>
          </a:xfrm>
          <a:prstGeom prst="rect">
            <a:avLst/>
          </a:prstGeom>
          <a:effectLst>
            <a:outerShdw blurRad="63500" dist="50800" dir="2700000" algn="tl" rotWithShape="0">
              <a:schemeClr val="tx1">
                <a:lumMod val="85000"/>
                <a:lumOff val="15000"/>
                <a:alpha val="50000"/>
              </a:schemeClr>
            </a:outerShdw>
          </a:effectLst>
        </p:spPr>
      </p:pic>
      <p:pic>
        <p:nvPicPr>
          <p:cNvPr id="25" name="Imagen 24">
            <a:hlinkClick r:id="rId6" action="ppaction://hlinkfile"/>
            <a:extLst>
              <a:ext uri="{FF2B5EF4-FFF2-40B4-BE49-F238E27FC236}">
                <a16:creationId xmlns:a16="http://schemas.microsoft.com/office/drawing/2014/main" id="{06C757FA-72BE-48A5-AC6D-AF1E0F32B1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9" y="3517390"/>
            <a:ext cx="720000" cy="727769"/>
          </a:xfrm>
          <a:prstGeom prst="rect">
            <a:avLst/>
          </a:prstGeom>
          <a:effectLst>
            <a:outerShdw blurRad="63500" dist="50800" dir="2700000" algn="tl" rotWithShape="0">
              <a:schemeClr val="tx1">
                <a:lumMod val="85000"/>
                <a:lumOff val="15000"/>
                <a:alpha val="50000"/>
              </a:schemeClr>
            </a:outerShdw>
          </a:effectLst>
        </p:spPr>
      </p:pic>
      <p:sp>
        <p:nvSpPr>
          <p:cNvPr id="26" name="CuadroTexto 25">
            <a:extLst>
              <a:ext uri="{FF2B5EF4-FFF2-40B4-BE49-F238E27FC236}">
                <a16:creationId xmlns:a16="http://schemas.microsoft.com/office/drawing/2014/main" id="{116C9C4E-797F-46C6-8A3C-8043C3455FE5}"/>
              </a:ext>
            </a:extLst>
          </p:cNvPr>
          <p:cNvSpPr txBox="1"/>
          <p:nvPr/>
        </p:nvSpPr>
        <p:spPr>
          <a:xfrm>
            <a:off x="7467184" y="3679635"/>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DNI</a:t>
            </a:r>
            <a:endParaRPr lang="es-PE" sz="2100" dirty="0">
              <a:solidFill>
                <a:srgbClr val="161F2B"/>
              </a:solidFill>
              <a:latin typeface="Geometria Bold" panose="020B0703020204020204" pitchFamily="34" charset="0"/>
            </a:endParaRPr>
          </a:p>
        </p:txBody>
      </p:sp>
      <p:sp>
        <p:nvSpPr>
          <p:cNvPr id="27" name="CuadroTexto 26">
            <a:extLst>
              <a:ext uri="{FF2B5EF4-FFF2-40B4-BE49-F238E27FC236}">
                <a16:creationId xmlns:a16="http://schemas.microsoft.com/office/drawing/2014/main" id="{52B84FF9-2C8E-40DF-AE02-708E436805DC}"/>
              </a:ext>
            </a:extLst>
          </p:cNvPr>
          <p:cNvSpPr txBox="1"/>
          <p:nvPr/>
        </p:nvSpPr>
        <p:spPr>
          <a:xfrm>
            <a:off x="2435126" y="608997"/>
            <a:ext cx="5862897" cy="307777"/>
          </a:xfrm>
          <a:prstGeom prst="rect">
            <a:avLst/>
          </a:prstGeom>
          <a:noFill/>
        </p:spPr>
        <p:txBody>
          <a:bodyPr wrap="square" rtlCol="0">
            <a:spAutoFit/>
          </a:bodyPr>
          <a:lstStyle/>
          <a:p>
            <a:r>
              <a:rPr lang="es-ES" sz="1400" dirty="0">
                <a:solidFill>
                  <a:srgbClr val="161F2B"/>
                </a:solidFill>
                <a:latin typeface="Cambria" panose="02040503050406030204" pitchFamily="18" charset="0"/>
                <a:ea typeface="Cambria" panose="02040503050406030204" pitchFamily="18" charset="0"/>
              </a:rPr>
              <a:t>Cuarto taller de escritos iniciales, presentación y seguimientos de casos</a:t>
            </a:r>
          </a:p>
        </p:txBody>
      </p:sp>
      <p:pic>
        <p:nvPicPr>
          <p:cNvPr id="28" name="Imagen 27">
            <a:hlinkClick r:id="rId7" action="ppaction://hlinkfile"/>
            <a:extLst>
              <a:ext uri="{FF2B5EF4-FFF2-40B4-BE49-F238E27FC236}">
                <a16:creationId xmlns:a16="http://schemas.microsoft.com/office/drawing/2014/main" id="{CEB9C80D-DF1E-4A1B-BA28-7DEE108E5F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3160" y="5421358"/>
            <a:ext cx="891517" cy="900000"/>
          </a:xfrm>
          <a:prstGeom prst="rect">
            <a:avLst/>
          </a:prstGeom>
          <a:effectLst>
            <a:outerShdw blurRad="63500" dist="50800" dir="2700000" algn="tl" rotWithShape="0">
              <a:srgbClr val="000000">
                <a:alpha val="43137"/>
              </a:srgbClr>
            </a:outerShdw>
          </a:effectLst>
        </p:spPr>
      </p:pic>
      <p:sp>
        <p:nvSpPr>
          <p:cNvPr id="32" name="CuadroTexto 31">
            <a:extLst>
              <a:ext uri="{FF2B5EF4-FFF2-40B4-BE49-F238E27FC236}">
                <a16:creationId xmlns:a16="http://schemas.microsoft.com/office/drawing/2014/main" id="{C58519EF-4AFA-48AA-8388-101DA78590C0}"/>
              </a:ext>
            </a:extLst>
          </p:cNvPr>
          <p:cNvSpPr txBox="1"/>
          <p:nvPr/>
        </p:nvSpPr>
        <p:spPr>
          <a:xfrm>
            <a:off x="7467184" y="5663609"/>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Empecemos a redactar!</a:t>
            </a:r>
            <a:endParaRPr lang="es-PE" sz="2100" dirty="0">
              <a:solidFill>
                <a:srgbClr val="161F2B"/>
              </a:solidFill>
              <a:latin typeface="Geometria Bold" panose="020B0703020204020204" pitchFamily="34" charset="0"/>
            </a:endParaRPr>
          </a:p>
        </p:txBody>
      </p:sp>
      <p:pic>
        <p:nvPicPr>
          <p:cNvPr id="16" name="Imagen 15">
            <a:hlinkClick r:id="rId9" action="ppaction://hlinkfile"/>
            <a:extLst>
              <a:ext uri="{FF2B5EF4-FFF2-40B4-BE49-F238E27FC236}">
                <a16:creationId xmlns:a16="http://schemas.microsoft.com/office/drawing/2014/main" id="{A0C31725-2374-4626-ADEF-53D8766111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919" y="4469374"/>
            <a:ext cx="720000" cy="727769"/>
          </a:xfrm>
          <a:prstGeom prst="rect">
            <a:avLst/>
          </a:prstGeom>
          <a:effectLst>
            <a:outerShdw blurRad="63500" dist="50800" dir="2700000" algn="tl" rotWithShape="0">
              <a:schemeClr val="tx1">
                <a:lumMod val="85000"/>
                <a:lumOff val="15000"/>
                <a:alpha val="50000"/>
              </a:schemeClr>
            </a:outerShdw>
          </a:effectLst>
        </p:spPr>
      </p:pic>
      <p:sp>
        <p:nvSpPr>
          <p:cNvPr id="17" name="CuadroTexto 16">
            <a:extLst>
              <a:ext uri="{FF2B5EF4-FFF2-40B4-BE49-F238E27FC236}">
                <a16:creationId xmlns:a16="http://schemas.microsoft.com/office/drawing/2014/main" id="{53432827-3236-4653-9B00-AA6F3426D379}"/>
              </a:ext>
            </a:extLst>
          </p:cNvPr>
          <p:cNvSpPr txBox="1"/>
          <p:nvPr/>
        </p:nvSpPr>
        <p:spPr>
          <a:xfrm>
            <a:off x="7467184" y="4625509"/>
            <a:ext cx="3557324" cy="415498"/>
          </a:xfrm>
          <a:prstGeom prst="rect">
            <a:avLst/>
          </a:prstGeom>
          <a:noFill/>
        </p:spPr>
        <p:txBody>
          <a:bodyPr wrap="square" rtlCol="0">
            <a:spAutoFit/>
          </a:bodyPr>
          <a:lstStyle/>
          <a:p>
            <a:r>
              <a:rPr lang="es-MX" sz="2100" dirty="0">
                <a:solidFill>
                  <a:srgbClr val="161F2B"/>
                </a:solidFill>
                <a:latin typeface="Geometria Bold" panose="020B0703020204020204" pitchFamily="34" charset="0"/>
              </a:rPr>
              <a:t>Vigencia de poder</a:t>
            </a:r>
            <a:endParaRPr lang="es-PE" sz="2100" dirty="0">
              <a:solidFill>
                <a:srgbClr val="161F2B"/>
              </a:solidFill>
              <a:latin typeface="Geometria Bold" panose="020B0703020204020204" pitchFamily="34" charset="0"/>
            </a:endParaRPr>
          </a:p>
        </p:txBody>
      </p:sp>
      <p:pic>
        <p:nvPicPr>
          <p:cNvPr id="18" name="Imagen 17">
            <a:extLst>
              <a:ext uri="{FF2B5EF4-FFF2-40B4-BE49-F238E27FC236}">
                <a16:creationId xmlns:a16="http://schemas.microsoft.com/office/drawing/2014/main" id="{6BD759CC-3F4E-4928-B5C0-7C337C0C84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09" y="5421358"/>
            <a:ext cx="540000" cy="545826"/>
          </a:xfrm>
          <a:prstGeom prst="rect">
            <a:avLst/>
          </a:prstGeom>
          <a:effectLst>
            <a:outerShdw blurRad="63500" dist="50800" dir="2700000" algn="tl" rotWithShape="0">
              <a:schemeClr val="tx1">
                <a:lumMod val="85000"/>
                <a:lumOff val="15000"/>
                <a:alpha val="50000"/>
              </a:schemeClr>
            </a:outerShdw>
          </a:effectLst>
        </p:spPr>
      </p:pic>
      <p:sp>
        <p:nvSpPr>
          <p:cNvPr id="21" name="CuadroTexto 20">
            <a:extLst>
              <a:ext uri="{FF2B5EF4-FFF2-40B4-BE49-F238E27FC236}">
                <a16:creationId xmlns:a16="http://schemas.microsoft.com/office/drawing/2014/main" id="{6980A292-187B-4F34-A77F-7BC66D488EDC}"/>
              </a:ext>
            </a:extLst>
          </p:cNvPr>
          <p:cNvSpPr txBox="1"/>
          <p:nvPr/>
        </p:nvSpPr>
        <p:spPr>
          <a:xfrm>
            <a:off x="1554648" y="5274686"/>
            <a:ext cx="3786779" cy="1384995"/>
          </a:xfrm>
          <a:prstGeom prst="rect">
            <a:avLst/>
          </a:prstGeom>
          <a:noFill/>
        </p:spPr>
        <p:txBody>
          <a:bodyPr wrap="square" rtlCol="0" anchor="ctr">
            <a:spAutoFit/>
          </a:bodyPr>
          <a:lstStyle/>
          <a:p>
            <a:pPr algn="just"/>
            <a:r>
              <a:rPr lang="es-ES" sz="1400" b="1" dirty="0">
                <a:latin typeface="Cambria" panose="02040503050406030204" pitchFamily="18" charset="0"/>
                <a:ea typeface="Cambria" panose="02040503050406030204" pitchFamily="18" charset="0"/>
              </a:rPr>
              <a:t>¿Qué vamos a aprender? </a:t>
            </a:r>
            <a:r>
              <a:rPr lang="es-ES" sz="1400" dirty="0">
                <a:latin typeface="Cambria" panose="02040503050406030204" pitchFamily="18" charset="0"/>
                <a:ea typeface="Cambria" panose="02040503050406030204" pitchFamily="18" charset="0"/>
              </a:rPr>
              <a:t>Designación de abogados y variación de domicilio procesal de persona jurídica ante fiscalía como agraviada, solicitud de copias simples (código 2403-págalo.pe). Autorización de asistentes para seguimiento. </a:t>
            </a:r>
            <a:endParaRPr lang="es-PE" sz="1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714665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_Plantilla" id="{37C1732E-EC9A-48AC-87CB-BC67F0F30B54}" vid="{18B296A8-784B-4E93-BA8F-1D9B2E6A3947}"/>
    </a:ext>
  </a:extLst>
</a:theme>
</file>

<file path=ppt/theme/theme2.xml><?xml version="1.0" encoding="utf-8"?>
<a:theme xmlns:a="http://schemas.openxmlformats.org/drawingml/2006/main" name="Voodoo Powerpoint Template">
  <a:themeElements>
    <a:clrScheme name="Voodoo Color">
      <a:dk1>
        <a:srgbClr val="222222"/>
      </a:dk1>
      <a:lt1>
        <a:srgbClr val="F0F0F0"/>
      </a:lt1>
      <a:dk2>
        <a:srgbClr val="222222"/>
      </a:dk2>
      <a:lt2>
        <a:srgbClr val="FEFF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Custom 4">
      <a:majorFont>
        <a:latin typeface="Montserrat Bold"/>
        <a:ea typeface=""/>
        <a:cs typeface=""/>
      </a:majorFont>
      <a:minorFont>
        <a:latin typeface="Open Sans"/>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effectLst>
          <a:outerShdw blurRad="38100" dist="12700" dir="5400000" algn="ctr" rotWithShape="0">
            <a:prstClr val="black">
              <a:alpha val="15000"/>
            </a:prstClr>
          </a:outerShdw>
        </a:effectLst>
      </a:spPr>
      <a:bodyPr wrap="square" lIns="0" tIns="0" rIns="0" bIns="0" rtlCol="0" anchor="t">
        <a:noAutofit/>
      </a:bodyPr>
      <a:lstStyle>
        <a:defPPr algn="ctr">
          <a:spcBef>
            <a:spcPts val="1000"/>
          </a:spcBef>
          <a:defRPr sz="1400"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Presentación_Plantilla" id="{37C1732E-EC9A-48AC-87CB-BC67F0F30B54}" vid="{A03D41DB-586C-4460-B012-1C75513CFB9E}"/>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de Office</Template>
  <TotalTime>1653</TotalTime>
  <Words>2796</Words>
  <Application>Microsoft Office PowerPoint</Application>
  <PresentationFormat>Panorámica</PresentationFormat>
  <Paragraphs>218</Paragraphs>
  <Slides>32</Slides>
  <Notes>13</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32</vt:i4>
      </vt:variant>
    </vt:vector>
  </HeadingPairs>
  <TitlesOfParts>
    <vt:vector size="45" baseType="lpstr">
      <vt:lpstr>Arial</vt:lpstr>
      <vt:lpstr>Calibri</vt:lpstr>
      <vt:lpstr>Calibri Light</vt:lpstr>
      <vt:lpstr>Cambria</vt:lpstr>
      <vt:lpstr>Geometria</vt:lpstr>
      <vt:lpstr>Geometria Bold</vt:lpstr>
      <vt:lpstr>Montserrat Bold</vt:lpstr>
      <vt:lpstr>Montserrat SemiBold</vt:lpstr>
      <vt:lpstr>Noto Sans Symbols</vt:lpstr>
      <vt:lpstr>Open Sans</vt:lpstr>
      <vt:lpstr>Open Sans SemiBold</vt:lpstr>
      <vt:lpstr>Tema de Office</vt:lpstr>
      <vt:lpstr>Voodoo Powerpoint Template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Rodas</dc:creator>
  <cp:lastModifiedBy>Rossembel Campos Zevallos</cp:lastModifiedBy>
  <cp:revision>106</cp:revision>
  <dcterms:created xsi:type="dcterms:W3CDTF">2023-09-27T16:06:36Z</dcterms:created>
  <dcterms:modified xsi:type="dcterms:W3CDTF">2024-07-27T01:32:13Z</dcterms:modified>
</cp:coreProperties>
</file>